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nton" charset="1" panose="00000500000000000000"/>
      <p:regular r:id="rId18"/>
    </p:embeddedFont>
    <p:embeddedFont>
      <p:font typeface="Montserrat" charset="1" panose="00000500000000000000"/>
      <p:regular r:id="rId19"/>
    </p:embeddedFont>
    <p:embeddedFont>
      <p:font typeface="Montserrat Bold" charset="1" panose="00000800000000000000"/>
      <p:regular r:id="rId20"/>
    </p:embeddedFont>
    <p:embeddedFont>
      <p:font typeface="Raleway Medium" charset="1" panose="00000000000000000000"/>
      <p:regular r:id="rId21"/>
    </p:embeddedFont>
    <p:embeddedFont>
      <p:font typeface="Raleway Heavy"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0.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png" Type="http://schemas.openxmlformats.org/officeDocument/2006/relationships/image"/><Relationship Id="rId6" Target="../media/image15.jpe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8505207" y="682599"/>
            <a:ext cx="9404563" cy="940456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242509" y="3503495"/>
            <a:ext cx="1030630" cy="103063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273139" y="1450531"/>
            <a:ext cx="7868699" cy="786869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4483810" y="4968113"/>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13" id="13"/>
          <p:cNvSpPr/>
          <p:nvPr/>
        </p:nvSpPr>
        <p:spPr>
          <a:xfrm flipH="false" flipV="false" rot="0">
            <a:off x="1273997" y="1311942"/>
            <a:ext cx="503422" cy="572070"/>
          </a:xfrm>
          <a:custGeom>
            <a:avLst/>
            <a:gdLst/>
            <a:ahLst/>
            <a:cxnLst/>
            <a:rect r="r" b="b" t="t" l="l"/>
            <a:pathLst>
              <a:path h="572070" w="503422">
                <a:moveTo>
                  <a:pt x="0" y="0"/>
                </a:moveTo>
                <a:lnTo>
                  <a:pt x="503422" y="0"/>
                </a:lnTo>
                <a:lnTo>
                  <a:pt x="503422" y="572070"/>
                </a:lnTo>
                <a:lnTo>
                  <a:pt x="0" y="5720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273997" y="8211698"/>
            <a:ext cx="7659845" cy="933108"/>
          </a:xfrm>
          <a:custGeom>
            <a:avLst/>
            <a:gdLst/>
            <a:ahLst/>
            <a:cxnLst/>
            <a:rect r="r" b="b" t="t" l="l"/>
            <a:pathLst>
              <a:path h="933108" w="7659845">
                <a:moveTo>
                  <a:pt x="0" y="0"/>
                </a:moveTo>
                <a:lnTo>
                  <a:pt x="7659845" y="0"/>
                </a:lnTo>
                <a:lnTo>
                  <a:pt x="7659845" y="933108"/>
                </a:lnTo>
                <a:lnTo>
                  <a:pt x="0" y="9331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4450958" y="6480769"/>
            <a:ext cx="478436" cy="837524"/>
          </a:xfrm>
          <a:custGeom>
            <a:avLst/>
            <a:gdLst/>
            <a:ahLst/>
            <a:cxnLst/>
            <a:rect r="r" b="b" t="t" l="l"/>
            <a:pathLst>
              <a:path h="837524" w="478436">
                <a:moveTo>
                  <a:pt x="0" y="0"/>
                </a:moveTo>
                <a:lnTo>
                  <a:pt x="478436" y="0"/>
                </a:lnTo>
                <a:lnTo>
                  <a:pt x="478436" y="837525"/>
                </a:lnTo>
                <a:lnTo>
                  <a:pt x="0" y="8375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0395403" y="2572794"/>
            <a:ext cx="5624172" cy="5624172"/>
          </a:xfrm>
          <a:custGeom>
            <a:avLst/>
            <a:gdLst/>
            <a:ahLst/>
            <a:cxnLst/>
            <a:rect r="r" b="b" t="t" l="l"/>
            <a:pathLst>
              <a:path h="5624172" w="5624172">
                <a:moveTo>
                  <a:pt x="0" y="0"/>
                </a:moveTo>
                <a:lnTo>
                  <a:pt x="5624171" y="0"/>
                </a:lnTo>
                <a:lnTo>
                  <a:pt x="5624171" y="5624172"/>
                </a:lnTo>
                <a:lnTo>
                  <a:pt x="0" y="5624172"/>
                </a:lnTo>
                <a:lnTo>
                  <a:pt x="0" y="0"/>
                </a:lnTo>
                <a:close/>
              </a:path>
            </a:pathLst>
          </a:custGeom>
          <a:blipFill>
            <a:blip r:embed="rId10"/>
            <a:stretch>
              <a:fillRect l="0" t="0" r="0" b="0"/>
            </a:stretch>
          </a:blipFill>
        </p:spPr>
      </p:sp>
      <p:sp>
        <p:nvSpPr>
          <p:cNvPr name="TextBox 17" id="17"/>
          <p:cNvSpPr txBox="true"/>
          <p:nvPr/>
        </p:nvSpPr>
        <p:spPr>
          <a:xfrm rot="0">
            <a:off x="1273997" y="2944097"/>
            <a:ext cx="6968511" cy="3281970"/>
          </a:xfrm>
          <a:prstGeom prst="rect">
            <a:avLst/>
          </a:prstGeom>
        </p:spPr>
        <p:txBody>
          <a:bodyPr anchor="t" rtlCol="false" tIns="0" lIns="0" bIns="0" rIns="0">
            <a:spAutoFit/>
          </a:bodyPr>
          <a:lstStyle/>
          <a:p>
            <a:pPr algn="l">
              <a:lnSpc>
                <a:spcPts val="12754"/>
              </a:lnSpc>
            </a:pPr>
            <a:r>
              <a:rPr lang="en-US" sz="12147">
                <a:solidFill>
                  <a:srgbClr val="1F2374"/>
                </a:solidFill>
                <a:latin typeface="Anton"/>
                <a:ea typeface="Anton"/>
                <a:cs typeface="Anton"/>
                <a:sym typeface="Anton"/>
              </a:rPr>
              <a:t>PROJECT</a:t>
            </a:r>
          </a:p>
          <a:p>
            <a:pPr algn="l">
              <a:lnSpc>
                <a:spcPts val="12754"/>
              </a:lnSpc>
            </a:pPr>
            <a:r>
              <a:rPr lang="en-US" sz="12147">
                <a:solidFill>
                  <a:srgbClr val="1F2374"/>
                </a:solidFill>
                <a:latin typeface="Anton"/>
                <a:ea typeface="Anton"/>
                <a:cs typeface="Anton"/>
                <a:sym typeface="Anton"/>
              </a:rPr>
              <a:t>DAYCARE</a:t>
            </a:r>
          </a:p>
        </p:txBody>
      </p:sp>
      <p:sp>
        <p:nvSpPr>
          <p:cNvPr name="TextBox 18" id="18"/>
          <p:cNvSpPr txBox="true"/>
          <p:nvPr/>
        </p:nvSpPr>
        <p:spPr>
          <a:xfrm rot="0">
            <a:off x="1846439" y="8330907"/>
            <a:ext cx="5266413" cy="656621"/>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ntserrat"/>
                <a:ea typeface="Montserrat"/>
                <a:cs typeface="Montserrat"/>
                <a:sym typeface="Montserrat"/>
              </a:rPr>
              <a:t>Team: Danna Andrade, Danny Ayuquina, Xavier Altamirano</a:t>
            </a:r>
          </a:p>
        </p:txBody>
      </p:sp>
      <p:sp>
        <p:nvSpPr>
          <p:cNvPr name="TextBox 19" id="19"/>
          <p:cNvSpPr txBox="true"/>
          <p:nvPr/>
        </p:nvSpPr>
        <p:spPr>
          <a:xfrm rot="0">
            <a:off x="1986078" y="1417319"/>
            <a:ext cx="2772175" cy="372739"/>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AWD - CodeSync</a:t>
            </a:r>
          </a:p>
        </p:txBody>
      </p:sp>
      <p:sp>
        <p:nvSpPr>
          <p:cNvPr name="TextBox 20" id="20"/>
          <p:cNvSpPr txBox="true"/>
          <p:nvPr/>
        </p:nvSpPr>
        <p:spPr>
          <a:xfrm rot="0">
            <a:off x="1273997" y="6149465"/>
            <a:ext cx="6968511" cy="1681108"/>
          </a:xfrm>
          <a:prstGeom prst="rect">
            <a:avLst/>
          </a:prstGeom>
        </p:spPr>
        <p:txBody>
          <a:bodyPr anchor="t" rtlCol="false" tIns="0" lIns="0" bIns="0" rIns="0">
            <a:spAutoFit/>
          </a:bodyPr>
          <a:lstStyle/>
          <a:p>
            <a:pPr algn="l">
              <a:lnSpc>
                <a:spcPts val="12859"/>
              </a:lnSpc>
            </a:pPr>
            <a:r>
              <a:rPr lang="en-US" sz="12247">
                <a:solidFill>
                  <a:srgbClr val="C4459F"/>
                </a:solidFill>
                <a:latin typeface="Anton"/>
                <a:ea typeface="Anton"/>
                <a:cs typeface="Anton"/>
                <a:sym typeface="Anton"/>
              </a:rPr>
              <a:t>CENTER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790978" y="-4114800"/>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13377219" y="9135442"/>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1499151" y="3192726"/>
            <a:ext cx="5082284" cy="5942716"/>
            <a:chOff x="0" y="0"/>
            <a:chExt cx="6776378" cy="7923621"/>
          </a:xfrm>
        </p:grpSpPr>
        <p:sp>
          <p:nvSpPr>
            <p:cNvPr name="Freeform 6" id="6"/>
            <p:cNvSpPr/>
            <p:nvPr/>
          </p:nvSpPr>
          <p:spPr>
            <a:xfrm flipH="false" flipV="false" rot="0">
              <a:off x="0" y="2437221"/>
              <a:ext cx="6071469" cy="5486400"/>
            </a:xfrm>
            <a:custGeom>
              <a:avLst/>
              <a:gdLst/>
              <a:ahLst/>
              <a:cxnLst/>
              <a:rect r="r" b="b" t="t" l="l"/>
              <a:pathLst>
                <a:path h="5486400" w="6071469">
                  <a:moveTo>
                    <a:pt x="0" y="0"/>
                  </a:moveTo>
                  <a:lnTo>
                    <a:pt x="6071469" y="0"/>
                  </a:lnTo>
                  <a:lnTo>
                    <a:pt x="6071469" y="5486400"/>
                  </a:lnTo>
                  <a:lnTo>
                    <a:pt x="0" y="5486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76350" y="142875"/>
              <a:ext cx="6400029" cy="1845966"/>
            </a:xfrm>
            <a:prstGeom prst="rect">
              <a:avLst/>
            </a:prstGeom>
          </p:spPr>
          <p:txBody>
            <a:bodyPr anchor="t" rtlCol="false" tIns="0" lIns="0" bIns="0" rIns="0">
              <a:spAutoFit/>
            </a:bodyPr>
            <a:lstStyle/>
            <a:p>
              <a:pPr algn="just">
                <a:lnSpc>
                  <a:spcPts val="10289"/>
                </a:lnSpc>
              </a:pPr>
              <a:r>
                <a:rPr lang="en-US" sz="9799">
                  <a:solidFill>
                    <a:srgbClr val="1F2374"/>
                  </a:solidFill>
                  <a:latin typeface="Anton"/>
                  <a:ea typeface="Anton"/>
                  <a:cs typeface="Anton"/>
                  <a:sym typeface="Anton"/>
                </a:rPr>
                <a:t>ACTIONS </a:t>
              </a:r>
            </a:p>
          </p:txBody>
        </p:sp>
      </p:grpSp>
      <p:grpSp>
        <p:nvGrpSpPr>
          <p:cNvPr name="Group 8" id="8"/>
          <p:cNvGrpSpPr/>
          <p:nvPr/>
        </p:nvGrpSpPr>
        <p:grpSpPr>
          <a:xfrm rot="0">
            <a:off x="11878193" y="1986066"/>
            <a:ext cx="3484256" cy="572070"/>
            <a:chOff x="0" y="0"/>
            <a:chExt cx="4645674" cy="762761"/>
          </a:xfrm>
        </p:grpSpPr>
        <p:sp>
          <p:nvSpPr>
            <p:cNvPr name="Freeform 9" id="9"/>
            <p:cNvSpPr/>
            <p:nvPr/>
          </p:nvSpPr>
          <p:spPr>
            <a:xfrm flipH="false" flipV="false" rot="0">
              <a:off x="0" y="0"/>
              <a:ext cx="671229" cy="762761"/>
            </a:xfrm>
            <a:custGeom>
              <a:avLst/>
              <a:gdLst/>
              <a:ahLst/>
              <a:cxnLst/>
              <a:rect r="r" b="b" t="t" l="l"/>
              <a:pathLst>
                <a:path h="762761" w="671229">
                  <a:moveTo>
                    <a:pt x="0" y="0"/>
                  </a:moveTo>
                  <a:lnTo>
                    <a:pt x="671229" y="0"/>
                  </a:lnTo>
                  <a:lnTo>
                    <a:pt x="671229" y="762761"/>
                  </a:lnTo>
                  <a:lnTo>
                    <a:pt x="0" y="7627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949441" y="153204"/>
              <a:ext cx="3696233" cy="48428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AWD -</a:t>
              </a:r>
              <a:r>
                <a:rPr lang="en-US" b="true" sz="2199">
                  <a:solidFill>
                    <a:srgbClr val="000000"/>
                  </a:solidFill>
                  <a:latin typeface="Montserrat Bold"/>
                  <a:ea typeface="Montserrat Bold"/>
                  <a:cs typeface="Montserrat Bold"/>
                  <a:sym typeface="Montserrat Bold"/>
                </a:rPr>
                <a:t> CodeSync</a:t>
              </a:r>
            </a:p>
          </p:txBody>
        </p:sp>
      </p:grpSp>
      <p:sp>
        <p:nvSpPr>
          <p:cNvPr name="Freeform 11" id="11"/>
          <p:cNvSpPr/>
          <p:nvPr/>
        </p:nvSpPr>
        <p:spPr>
          <a:xfrm flipH="false" flipV="false" rot="0">
            <a:off x="-1721902" y="-608473"/>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1659232" y="2395306"/>
            <a:ext cx="8378292" cy="6929755"/>
          </a:xfrm>
          <a:prstGeom prst="rect">
            <a:avLst/>
          </a:prstGeom>
        </p:spPr>
        <p:txBody>
          <a:bodyPr anchor="t" rtlCol="false" tIns="0" lIns="0" bIns="0" rIns="0">
            <a:spAutoFit/>
          </a:bodyPr>
          <a:lstStyle/>
          <a:p>
            <a:pPr algn="l" marL="604519" indent="-302260" lvl="1">
              <a:lnSpc>
                <a:spcPts val="3919"/>
              </a:lnSpc>
              <a:buFont typeface="Arial"/>
              <a:buChar char="•"/>
            </a:pPr>
            <a:r>
              <a:rPr lang="en-US" b="true" sz="2799">
                <a:solidFill>
                  <a:srgbClr val="000000"/>
                </a:solidFill>
                <a:latin typeface="Raleway Medium"/>
                <a:ea typeface="Raleway Medium"/>
                <a:cs typeface="Raleway Medium"/>
                <a:sym typeface="Raleway Medium"/>
              </a:rPr>
              <a:t>Automatic attendance tracking with the exact time the child arrives and leaves.</a:t>
            </a:r>
          </a:p>
          <a:p>
            <a:pPr algn="l" marL="604519" indent="-302260" lvl="1">
              <a:lnSpc>
                <a:spcPts val="3919"/>
              </a:lnSpc>
              <a:buFont typeface="Arial"/>
              <a:buChar char="•"/>
            </a:pPr>
            <a:r>
              <a:rPr lang="en-US" b="true" sz="2799">
                <a:solidFill>
                  <a:srgbClr val="000000"/>
                </a:solidFill>
                <a:latin typeface="Raleway Medium"/>
                <a:ea typeface="Raleway Medium"/>
                <a:cs typeface="Raleway Medium"/>
                <a:sym typeface="Raleway Medium"/>
              </a:rPr>
              <a:t>Automatic detection of late arrivals and alerts sent to parents.</a:t>
            </a:r>
          </a:p>
          <a:p>
            <a:pPr algn="l" marL="604519" indent="-302260" lvl="1">
              <a:lnSpc>
                <a:spcPts val="3919"/>
              </a:lnSpc>
              <a:buFont typeface="Arial"/>
              <a:buChar char="•"/>
            </a:pPr>
            <a:r>
              <a:rPr lang="en-US" b="true" sz="2799">
                <a:solidFill>
                  <a:srgbClr val="000000"/>
                </a:solidFill>
                <a:latin typeface="Raleway Medium"/>
                <a:ea typeface="Raleway Medium"/>
                <a:cs typeface="Raleway Medium"/>
                <a:sym typeface="Raleway Medium"/>
              </a:rPr>
              <a:t>Automatic generation of daily attendance reports.</a:t>
            </a:r>
          </a:p>
          <a:p>
            <a:pPr algn="l" marL="604519" indent="-302260" lvl="1">
              <a:lnSpc>
                <a:spcPts val="3919"/>
              </a:lnSpc>
              <a:buFont typeface="Arial"/>
              <a:buChar char="•"/>
            </a:pPr>
            <a:r>
              <a:rPr lang="en-US" b="true" sz="2799">
                <a:solidFill>
                  <a:srgbClr val="000000"/>
                </a:solidFill>
                <a:latin typeface="Raleway Medium"/>
                <a:ea typeface="Raleway Medium"/>
                <a:cs typeface="Raleway Medium"/>
                <a:sym typeface="Raleway Medium"/>
              </a:rPr>
              <a:t>Weekly or monthly attendance summary available to the principal.</a:t>
            </a:r>
          </a:p>
          <a:p>
            <a:pPr algn="l" marL="604519" indent="-302260" lvl="1">
              <a:lnSpc>
                <a:spcPts val="3919"/>
              </a:lnSpc>
              <a:buFont typeface="Arial"/>
              <a:buChar char="•"/>
            </a:pPr>
            <a:r>
              <a:rPr lang="en-US" b="true" sz="2799">
                <a:solidFill>
                  <a:srgbClr val="000000"/>
                </a:solidFill>
                <a:latin typeface="Raleway Medium"/>
                <a:ea typeface="Raleway Medium"/>
                <a:cs typeface="Raleway Medium"/>
                <a:sym typeface="Raleway Medium"/>
              </a:rPr>
              <a:t>Interactive activity calendar editable by teachers (Monday through Friday).</a:t>
            </a:r>
          </a:p>
          <a:p>
            <a:pPr algn="l" marL="604519" indent="-302260" lvl="1">
              <a:lnSpc>
                <a:spcPts val="3919"/>
              </a:lnSpc>
              <a:buFont typeface="Arial"/>
              <a:buChar char="•"/>
            </a:pPr>
            <a:r>
              <a:rPr lang="en-US" b="true" sz="2799">
                <a:solidFill>
                  <a:srgbClr val="000000"/>
                </a:solidFill>
                <a:latin typeface="Raleway Medium"/>
                <a:ea typeface="Raleway Medium"/>
                <a:cs typeface="Raleway Medium"/>
                <a:sym typeface="Raleway Medium"/>
              </a:rPr>
              <a:t>Daily record of observations of each child's performance and behavior.</a:t>
            </a:r>
          </a:p>
          <a:p>
            <a:pPr algn="l" marL="604519" indent="-302260" lvl="1">
              <a:lnSpc>
                <a:spcPts val="3919"/>
              </a:lnSpc>
              <a:buFont typeface="Arial"/>
              <a:buChar char="•"/>
            </a:pPr>
            <a:r>
              <a:rPr lang="en-US" b="true" sz="2799">
                <a:solidFill>
                  <a:srgbClr val="000000"/>
                </a:solidFill>
                <a:latin typeface="Raleway Medium"/>
                <a:ea typeface="Raleway Medium"/>
                <a:cs typeface="Raleway Medium"/>
                <a:sym typeface="Raleway Medium"/>
              </a:rPr>
              <a:t>Automatic generation of personalized reports on student progress.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790978" y="-4114800"/>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1223617" y="1752264"/>
            <a:ext cx="503422" cy="572070"/>
          </a:xfrm>
          <a:custGeom>
            <a:avLst/>
            <a:gdLst/>
            <a:ahLst/>
            <a:cxnLst/>
            <a:rect r="r" b="b" t="t" l="l"/>
            <a:pathLst>
              <a:path h="572070" w="503422">
                <a:moveTo>
                  <a:pt x="0" y="0"/>
                </a:moveTo>
                <a:lnTo>
                  <a:pt x="503422" y="0"/>
                </a:lnTo>
                <a:lnTo>
                  <a:pt x="503422" y="572071"/>
                </a:lnTo>
                <a:lnTo>
                  <a:pt x="0" y="572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694810" y="9369243"/>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081083" y="4682943"/>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363346" y="2997903"/>
            <a:ext cx="4800021" cy="1348756"/>
          </a:xfrm>
          <a:prstGeom prst="rect">
            <a:avLst/>
          </a:prstGeom>
        </p:spPr>
        <p:txBody>
          <a:bodyPr anchor="t" rtlCol="false" tIns="0" lIns="0" bIns="0" rIns="0">
            <a:spAutoFit/>
          </a:bodyPr>
          <a:lstStyle/>
          <a:p>
            <a:pPr algn="just">
              <a:lnSpc>
                <a:spcPts val="10289"/>
              </a:lnSpc>
            </a:pPr>
            <a:r>
              <a:rPr lang="en-US" sz="9799">
                <a:solidFill>
                  <a:srgbClr val="1F2374"/>
                </a:solidFill>
                <a:latin typeface="Anton"/>
                <a:ea typeface="Anton"/>
                <a:cs typeface="Anton"/>
                <a:sym typeface="Anton"/>
              </a:rPr>
              <a:t>ACTIONS </a:t>
            </a:r>
          </a:p>
        </p:txBody>
      </p:sp>
      <p:sp>
        <p:nvSpPr>
          <p:cNvPr name="TextBox 8" id="8"/>
          <p:cNvSpPr txBox="true"/>
          <p:nvPr/>
        </p:nvSpPr>
        <p:spPr>
          <a:xfrm rot="0">
            <a:off x="1935698" y="1857642"/>
            <a:ext cx="2772175" cy="372739"/>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AWD -</a:t>
            </a:r>
            <a:r>
              <a:rPr lang="en-US" b="true" sz="2199">
                <a:solidFill>
                  <a:srgbClr val="000000"/>
                </a:solidFill>
                <a:latin typeface="Montserrat Bold"/>
                <a:ea typeface="Montserrat Bold"/>
                <a:cs typeface="Montserrat Bold"/>
                <a:sym typeface="Montserrat Bold"/>
              </a:rPr>
              <a:t> CodeSync</a:t>
            </a:r>
          </a:p>
        </p:txBody>
      </p:sp>
      <p:sp>
        <p:nvSpPr>
          <p:cNvPr name="Freeform 9" id="9"/>
          <p:cNvSpPr/>
          <p:nvPr/>
        </p:nvSpPr>
        <p:spPr>
          <a:xfrm flipH="false" flipV="false" rot="0">
            <a:off x="-1721902" y="-608473"/>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7811067" y="1685589"/>
            <a:ext cx="8934721" cy="7425055"/>
          </a:xfrm>
          <a:prstGeom prst="rect">
            <a:avLst/>
          </a:prstGeom>
        </p:spPr>
        <p:txBody>
          <a:bodyPr anchor="t" rtlCol="false" tIns="0" lIns="0" bIns="0" rIns="0">
            <a:spAutoFit/>
          </a:bodyPr>
          <a:lstStyle/>
          <a:p>
            <a:pPr algn="l" marL="604519" indent="-302260" lvl="1">
              <a:lnSpc>
                <a:spcPts val="3919"/>
              </a:lnSpc>
              <a:buFont typeface="Arial"/>
              <a:buChar char="•"/>
            </a:pPr>
            <a:r>
              <a:rPr lang="en-US" b="true" sz="2799">
                <a:solidFill>
                  <a:srgbClr val="000000"/>
                </a:solidFill>
                <a:latin typeface="Raleway Medium"/>
                <a:ea typeface="Raleway Medium"/>
                <a:cs typeface="Raleway Medium"/>
                <a:sym typeface="Raleway Medium"/>
              </a:rPr>
              <a:t>Internal messaging system between principal, teachers, and representatives.</a:t>
            </a:r>
          </a:p>
          <a:p>
            <a:pPr algn="l" marL="604519" indent="-302260" lvl="1">
              <a:lnSpc>
                <a:spcPts val="3919"/>
              </a:lnSpc>
              <a:buFont typeface="Arial"/>
              <a:buChar char="•"/>
            </a:pPr>
            <a:r>
              <a:rPr lang="en-US" b="true" sz="2799">
                <a:solidFill>
                  <a:srgbClr val="000000"/>
                </a:solidFill>
                <a:latin typeface="Raleway Medium"/>
                <a:ea typeface="Raleway Medium"/>
                <a:cs typeface="Raleway Medium"/>
                <a:sym typeface="Raleway Medium"/>
              </a:rPr>
              <a:t>Notification center for alerts, new messages, or payment reminders.</a:t>
            </a:r>
          </a:p>
          <a:p>
            <a:pPr algn="l" marL="604519" indent="-302260" lvl="1">
              <a:lnSpc>
                <a:spcPts val="3919"/>
              </a:lnSpc>
              <a:buFont typeface="Arial"/>
              <a:buChar char="•"/>
            </a:pPr>
            <a:r>
              <a:rPr lang="en-US" b="true" sz="2799">
                <a:solidFill>
                  <a:srgbClr val="000000"/>
                </a:solidFill>
                <a:latin typeface="Raleway Medium"/>
                <a:ea typeface="Raleway Medium"/>
                <a:cs typeface="Raleway Medium"/>
                <a:sym typeface="Raleway Medium"/>
              </a:rPr>
              <a:t>Role-based access control, ensuring different permissions for each type of user.</a:t>
            </a:r>
          </a:p>
          <a:p>
            <a:pPr algn="l" marL="604519" indent="-302260" lvl="1">
              <a:lnSpc>
                <a:spcPts val="3919"/>
              </a:lnSpc>
              <a:buFont typeface="Arial"/>
              <a:buChar char="•"/>
            </a:pPr>
            <a:r>
              <a:rPr lang="en-US" b="true" sz="2799">
                <a:solidFill>
                  <a:srgbClr val="000000"/>
                </a:solidFill>
                <a:latin typeface="Raleway Medium"/>
                <a:ea typeface="Raleway Medium"/>
                <a:cs typeface="Raleway Medium"/>
                <a:sym typeface="Raleway Medium"/>
              </a:rPr>
              <a:t>Audit log (logbook) that stores the actions performed by users.</a:t>
            </a:r>
          </a:p>
          <a:p>
            <a:pPr algn="l" marL="604519" indent="-302260" lvl="1">
              <a:lnSpc>
                <a:spcPts val="3919"/>
              </a:lnSpc>
              <a:buFont typeface="Arial"/>
              <a:buChar char="•"/>
            </a:pPr>
            <a:r>
              <a:rPr lang="en-US" b="true" sz="2799">
                <a:solidFill>
                  <a:srgbClr val="000000"/>
                </a:solidFill>
                <a:latin typeface="Raleway Medium"/>
                <a:ea typeface="Raleway Medium"/>
                <a:cs typeface="Raleway Medium"/>
                <a:sym typeface="Raleway Medium"/>
              </a:rPr>
              <a:t>Export reports to PDF, Excel, or print formats.</a:t>
            </a:r>
          </a:p>
          <a:p>
            <a:pPr algn="l" marL="604519" indent="-302260" lvl="1">
              <a:lnSpc>
                <a:spcPts val="3919"/>
              </a:lnSpc>
              <a:buFont typeface="Arial"/>
              <a:buChar char="•"/>
            </a:pPr>
            <a:r>
              <a:rPr lang="en-US" b="true" sz="2799">
                <a:solidFill>
                  <a:srgbClr val="000000"/>
                </a:solidFill>
                <a:latin typeface="Raleway Medium"/>
                <a:ea typeface="Raleway Medium"/>
                <a:cs typeface="Raleway Medium"/>
                <a:sym typeface="Raleway Medium"/>
              </a:rPr>
              <a:t>Advanced search and filtering to locate students, dates, or activities.</a:t>
            </a:r>
          </a:p>
          <a:p>
            <a:pPr algn="l" marL="604519" indent="-302260" lvl="1">
              <a:lnSpc>
                <a:spcPts val="3919"/>
              </a:lnSpc>
              <a:buFont typeface="Arial"/>
              <a:buChar char="•"/>
            </a:pPr>
            <a:r>
              <a:rPr lang="en-US" b="true" sz="2799">
                <a:solidFill>
                  <a:srgbClr val="000000"/>
                </a:solidFill>
                <a:latin typeface="Raleway Medium"/>
                <a:ea typeface="Raleway Medium"/>
                <a:cs typeface="Raleway Medium"/>
                <a:sym typeface="Raleway Medium"/>
              </a:rPr>
              <a:t>Monitor staff performance based on attendance and tasks completed.</a:t>
            </a:r>
          </a:p>
          <a:p>
            <a:pPr algn="l" marL="604519" indent="-302260" lvl="1">
              <a:lnSpc>
                <a:spcPts val="3919"/>
              </a:lnSpc>
              <a:buFont typeface="Arial"/>
              <a:buChar char="•"/>
            </a:pPr>
            <a:r>
              <a:rPr lang="en-US" b="true" sz="2799">
                <a:solidFill>
                  <a:srgbClr val="000000"/>
                </a:solidFill>
                <a:latin typeface="Raleway Medium"/>
                <a:ea typeface="Raleway Medium"/>
                <a:cs typeface="Raleway Medium"/>
                <a:sym typeface="Raleway Medium"/>
              </a:rPr>
              <a:t>Automatic logout due to inactivity for added security.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7753977" y="527163"/>
            <a:ext cx="9404563" cy="940456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6247" y="3686394"/>
            <a:ext cx="9047753" cy="3086100"/>
            <a:chOff x="0" y="0"/>
            <a:chExt cx="2382947" cy="812800"/>
          </a:xfrm>
        </p:grpSpPr>
        <p:sp>
          <p:nvSpPr>
            <p:cNvPr name="Freeform 7" id="7"/>
            <p:cNvSpPr/>
            <p:nvPr/>
          </p:nvSpPr>
          <p:spPr>
            <a:xfrm flipH="false" flipV="false" rot="0">
              <a:off x="0" y="0"/>
              <a:ext cx="2382947" cy="812800"/>
            </a:xfrm>
            <a:custGeom>
              <a:avLst/>
              <a:gdLst/>
              <a:ahLst/>
              <a:cxnLst/>
              <a:rect r="r" b="b" t="t" l="l"/>
              <a:pathLst>
                <a:path h="812800" w="2382947">
                  <a:moveTo>
                    <a:pt x="0" y="0"/>
                  </a:moveTo>
                  <a:lnTo>
                    <a:pt x="2382947" y="0"/>
                  </a:lnTo>
                  <a:lnTo>
                    <a:pt x="2382947" y="812800"/>
                  </a:lnTo>
                  <a:lnTo>
                    <a:pt x="0" y="812800"/>
                  </a:lnTo>
                  <a:close/>
                </a:path>
              </a:pathLst>
            </a:custGeom>
            <a:solidFill>
              <a:srgbClr val="1F2374"/>
            </a:solidFill>
          </p:spPr>
        </p:sp>
        <p:sp>
          <p:nvSpPr>
            <p:cNvPr name="TextBox 8" id="8"/>
            <p:cNvSpPr txBox="true"/>
            <p:nvPr/>
          </p:nvSpPr>
          <p:spPr>
            <a:xfrm>
              <a:off x="0" y="-38100"/>
              <a:ext cx="2382947"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888543" y="3686394"/>
            <a:ext cx="9047753" cy="3086100"/>
            <a:chOff x="0" y="0"/>
            <a:chExt cx="2382947" cy="812800"/>
          </a:xfrm>
        </p:grpSpPr>
        <p:sp>
          <p:nvSpPr>
            <p:cNvPr name="Freeform 10" id="10"/>
            <p:cNvSpPr/>
            <p:nvPr/>
          </p:nvSpPr>
          <p:spPr>
            <a:xfrm flipH="false" flipV="false" rot="0">
              <a:off x="0" y="0"/>
              <a:ext cx="2382947" cy="812800"/>
            </a:xfrm>
            <a:custGeom>
              <a:avLst/>
              <a:gdLst/>
              <a:ahLst/>
              <a:cxnLst/>
              <a:rect r="r" b="b" t="t" l="l"/>
              <a:pathLst>
                <a:path h="812800" w="2382947">
                  <a:moveTo>
                    <a:pt x="0" y="0"/>
                  </a:moveTo>
                  <a:lnTo>
                    <a:pt x="2382947" y="0"/>
                  </a:lnTo>
                  <a:lnTo>
                    <a:pt x="2382947" y="812800"/>
                  </a:lnTo>
                  <a:lnTo>
                    <a:pt x="0" y="812800"/>
                  </a:lnTo>
                  <a:close/>
                </a:path>
              </a:pathLst>
            </a:custGeom>
            <a:solidFill>
              <a:srgbClr val="C4459F"/>
            </a:solidFill>
          </p:spPr>
        </p:sp>
        <p:sp>
          <p:nvSpPr>
            <p:cNvPr name="TextBox 11" id="11"/>
            <p:cNvSpPr txBox="true"/>
            <p:nvPr/>
          </p:nvSpPr>
          <p:spPr>
            <a:xfrm>
              <a:off x="0" y="-38100"/>
              <a:ext cx="2382947" cy="8509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3607700" y="-514350"/>
            <a:ext cx="9450794" cy="11449207"/>
            <a:chOff x="0" y="0"/>
            <a:chExt cx="2489098" cy="3015429"/>
          </a:xfrm>
        </p:grpSpPr>
        <p:sp>
          <p:nvSpPr>
            <p:cNvPr name="Freeform 13" id="13"/>
            <p:cNvSpPr/>
            <p:nvPr/>
          </p:nvSpPr>
          <p:spPr>
            <a:xfrm flipH="false" flipV="false" rot="0">
              <a:off x="0" y="0"/>
              <a:ext cx="2489098" cy="3015429"/>
            </a:xfrm>
            <a:custGeom>
              <a:avLst/>
              <a:gdLst/>
              <a:ahLst/>
              <a:cxnLst/>
              <a:rect r="r" b="b" t="t" l="l"/>
              <a:pathLst>
                <a:path h="3015429" w="2489098">
                  <a:moveTo>
                    <a:pt x="0" y="0"/>
                  </a:moveTo>
                  <a:lnTo>
                    <a:pt x="2489098" y="0"/>
                  </a:lnTo>
                  <a:lnTo>
                    <a:pt x="2489098" y="3015429"/>
                  </a:lnTo>
                  <a:lnTo>
                    <a:pt x="0" y="3015429"/>
                  </a:lnTo>
                  <a:close/>
                </a:path>
              </a:pathLst>
            </a:custGeom>
            <a:solidFill>
              <a:srgbClr val="C4459F"/>
            </a:solidFill>
          </p:spPr>
        </p:sp>
        <p:sp>
          <p:nvSpPr>
            <p:cNvPr name="TextBox 14" id="14"/>
            <p:cNvSpPr txBox="true"/>
            <p:nvPr/>
          </p:nvSpPr>
          <p:spPr>
            <a:xfrm>
              <a:off x="0" y="-38100"/>
              <a:ext cx="2489098" cy="3053529"/>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9704278" y="3558483"/>
            <a:ext cx="6968511" cy="1670961"/>
          </a:xfrm>
          <a:prstGeom prst="rect">
            <a:avLst/>
          </a:prstGeom>
        </p:spPr>
        <p:txBody>
          <a:bodyPr anchor="t" rtlCol="false" tIns="0" lIns="0" bIns="0" rIns="0">
            <a:spAutoFit/>
          </a:bodyPr>
          <a:lstStyle/>
          <a:p>
            <a:pPr algn="l">
              <a:lnSpc>
                <a:spcPts val="12754"/>
              </a:lnSpc>
            </a:pPr>
            <a:r>
              <a:rPr lang="en-US" sz="12147">
                <a:solidFill>
                  <a:srgbClr val="1F2374"/>
                </a:solidFill>
                <a:latin typeface="Anton"/>
                <a:ea typeface="Anton"/>
                <a:cs typeface="Anton"/>
                <a:sym typeface="Anton"/>
              </a:rPr>
              <a:t>THANK</a:t>
            </a:r>
          </a:p>
        </p:txBody>
      </p:sp>
      <p:sp>
        <p:nvSpPr>
          <p:cNvPr name="TextBox 16" id="16"/>
          <p:cNvSpPr txBox="true"/>
          <p:nvPr/>
        </p:nvSpPr>
        <p:spPr>
          <a:xfrm rot="0">
            <a:off x="9704278" y="5218860"/>
            <a:ext cx="6968511" cy="1681108"/>
          </a:xfrm>
          <a:prstGeom prst="rect">
            <a:avLst/>
          </a:prstGeom>
        </p:spPr>
        <p:txBody>
          <a:bodyPr anchor="t" rtlCol="false" tIns="0" lIns="0" bIns="0" rIns="0">
            <a:spAutoFit/>
          </a:bodyPr>
          <a:lstStyle/>
          <a:p>
            <a:pPr algn="l">
              <a:lnSpc>
                <a:spcPts val="12859"/>
              </a:lnSpc>
            </a:pPr>
            <a:r>
              <a:rPr lang="en-US" sz="12247">
                <a:solidFill>
                  <a:srgbClr val="C4459F"/>
                </a:solidFill>
                <a:latin typeface="Anton"/>
                <a:ea typeface="Anton"/>
                <a:cs typeface="Anton"/>
                <a:sym typeface="Anton"/>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2947727" y="-107750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3424567" y="3676282"/>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grpSp>
        <p:nvGrpSpPr>
          <p:cNvPr name="Group 5" id="5"/>
          <p:cNvGrpSpPr/>
          <p:nvPr/>
        </p:nvGrpSpPr>
        <p:grpSpPr>
          <a:xfrm rot="0">
            <a:off x="9884026" y="212384"/>
            <a:ext cx="9404563" cy="94045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5960DC"/>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651958" y="980316"/>
            <a:ext cx="7868699" cy="78686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9621328" y="3033280"/>
            <a:ext cx="1030630" cy="103063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1137733" y="1414026"/>
            <a:ext cx="7001279" cy="700127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7735" t="0" r="-19627" b="0"/>
              </a:stretch>
            </a:blipFill>
          </p:spPr>
        </p:sp>
      </p:grpSp>
      <p:sp>
        <p:nvSpPr>
          <p:cNvPr name="Freeform 16" id="16"/>
          <p:cNvSpPr/>
          <p:nvPr/>
        </p:nvSpPr>
        <p:spPr>
          <a:xfrm flipH="false" flipV="false" rot="0">
            <a:off x="1223617" y="1752264"/>
            <a:ext cx="503422" cy="572070"/>
          </a:xfrm>
          <a:custGeom>
            <a:avLst/>
            <a:gdLst/>
            <a:ahLst/>
            <a:cxnLst/>
            <a:rect r="r" b="b" t="t" l="l"/>
            <a:pathLst>
              <a:path h="572070" w="503422">
                <a:moveTo>
                  <a:pt x="0" y="0"/>
                </a:moveTo>
                <a:lnTo>
                  <a:pt x="503422" y="0"/>
                </a:lnTo>
                <a:lnTo>
                  <a:pt x="503422" y="572071"/>
                </a:lnTo>
                <a:lnTo>
                  <a:pt x="0" y="5720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223617" y="9237186"/>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1223617" y="3042079"/>
            <a:ext cx="7912142" cy="1343384"/>
          </a:xfrm>
          <a:prstGeom prst="rect">
            <a:avLst/>
          </a:prstGeom>
        </p:spPr>
        <p:txBody>
          <a:bodyPr anchor="t" rtlCol="false" tIns="0" lIns="0" bIns="0" rIns="0">
            <a:spAutoFit/>
          </a:bodyPr>
          <a:lstStyle/>
          <a:p>
            <a:pPr algn="l">
              <a:lnSpc>
                <a:spcPts val="10288"/>
              </a:lnSpc>
            </a:pPr>
            <a:r>
              <a:rPr lang="en-US" sz="9799">
                <a:solidFill>
                  <a:srgbClr val="1F2374"/>
                </a:solidFill>
                <a:latin typeface="Anton"/>
                <a:ea typeface="Anton"/>
                <a:cs typeface="Anton"/>
                <a:sym typeface="Anton"/>
              </a:rPr>
              <a:t>ABOUT NICE KIDS</a:t>
            </a:r>
          </a:p>
        </p:txBody>
      </p:sp>
      <p:sp>
        <p:nvSpPr>
          <p:cNvPr name="TextBox 19" id="19"/>
          <p:cNvSpPr txBox="true"/>
          <p:nvPr/>
        </p:nvSpPr>
        <p:spPr>
          <a:xfrm rot="0">
            <a:off x="1935698" y="1857642"/>
            <a:ext cx="2772175" cy="372739"/>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AWD - CodeSync</a:t>
            </a:r>
          </a:p>
        </p:txBody>
      </p:sp>
      <p:sp>
        <p:nvSpPr>
          <p:cNvPr name="TextBox 20" id="20"/>
          <p:cNvSpPr txBox="true"/>
          <p:nvPr/>
        </p:nvSpPr>
        <p:spPr>
          <a:xfrm rot="0">
            <a:off x="1215376" y="4857515"/>
            <a:ext cx="7920383" cy="3060700"/>
          </a:xfrm>
          <a:prstGeom prst="rect">
            <a:avLst/>
          </a:prstGeom>
        </p:spPr>
        <p:txBody>
          <a:bodyPr anchor="t" rtlCol="false" tIns="0" lIns="0" bIns="0" rIns="0">
            <a:spAutoFit/>
          </a:bodyPr>
          <a:lstStyle/>
          <a:p>
            <a:pPr algn="l">
              <a:lnSpc>
                <a:spcPts val="3499"/>
              </a:lnSpc>
            </a:pPr>
            <a:r>
              <a:rPr lang="en-US" sz="2499" b="true">
                <a:solidFill>
                  <a:srgbClr val="000000"/>
                </a:solidFill>
                <a:latin typeface="Raleway Medium"/>
                <a:ea typeface="Raleway Medium"/>
                <a:cs typeface="Raleway Medium"/>
                <a:sym typeface="Raleway Medium"/>
              </a:rPr>
              <a:t>Nice Kids is an inclusive daycare center with 4 levels of education that seek to develop the comprehensive growth of its children, covering cognitive, physical, social and emotional areas.</a:t>
            </a:r>
          </a:p>
          <a:p>
            <a:pPr algn="l">
              <a:lnSpc>
                <a:spcPts val="3499"/>
              </a:lnSpc>
            </a:pPr>
            <a:r>
              <a:rPr lang="en-US" sz="2499" b="true">
                <a:solidFill>
                  <a:srgbClr val="000000"/>
                </a:solidFill>
                <a:latin typeface="Raleway Medium"/>
                <a:ea typeface="Raleway Medium"/>
                <a:cs typeface="Raleway Medium"/>
                <a:sym typeface="Raleway Medium"/>
              </a:rPr>
              <a:t>These 4 levels are:</a:t>
            </a:r>
          </a:p>
          <a:p>
            <a:pPr algn="l" marL="539746" indent="-269873" lvl="1">
              <a:lnSpc>
                <a:spcPts val="3499"/>
              </a:lnSpc>
              <a:buFont typeface="Arial"/>
              <a:buChar char="•"/>
            </a:pPr>
            <a:r>
              <a:rPr lang="en-US" b="true" sz="2499">
                <a:solidFill>
                  <a:srgbClr val="000000"/>
                </a:solidFill>
                <a:latin typeface="Raleway Medium"/>
                <a:ea typeface="Raleway Medium"/>
                <a:cs typeface="Raleway Medium"/>
                <a:sym typeface="Raleway Medium"/>
              </a:rPr>
              <a:t>Nursery I y II</a:t>
            </a:r>
          </a:p>
          <a:p>
            <a:pPr algn="l" marL="539746" indent="-269873" lvl="1">
              <a:lnSpc>
                <a:spcPts val="3499"/>
              </a:lnSpc>
              <a:spcBef>
                <a:spcPct val="0"/>
              </a:spcBef>
              <a:buFont typeface="Arial"/>
              <a:buChar char="•"/>
            </a:pPr>
            <a:r>
              <a:rPr lang="en-US" b="true" sz="2499">
                <a:solidFill>
                  <a:srgbClr val="000000"/>
                </a:solidFill>
                <a:latin typeface="Raleway Medium"/>
                <a:ea typeface="Raleway Medium"/>
                <a:cs typeface="Raleway Medium"/>
                <a:sym typeface="Raleway Medium"/>
              </a:rPr>
              <a:t>Initial education I y II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261129" y="1270794"/>
            <a:ext cx="6700867" cy="7470139"/>
            <a:chOff x="0" y="0"/>
            <a:chExt cx="960026" cy="1070239"/>
          </a:xfrm>
        </p:grpSpPr>
        <p:sp>
          <p:nvSpPr>
            <p:cNvPr name="Freeform 4" id="4"/>
            <p:cNvSpPr/>
            <p:nvPr/>
          </p:nvSpPr>
          <p:spPr>
            <a:xfrm flipH="false" flipV="false" rot="0">
              <a:off x="0" y="0"/>
              <a:ext cx="960026" cy="1070239"/>
            </a:xfrm>
            <a:custGeom>
              <a:avLst/>
              <a:gdLst/>
              <a:ahLst/>
              <a:cxnLst/>
              <a:rect r="r" b="b" t="t" l="l"/>
              <a:pathLst>
                <a:path h="1070239" w="960026">
                  <a:moveTo>
                    <a:pt x="480013" y="0"/>
                  </a:moveTo>
                  <a:cubicBezTo>
                    <a:pt x="214909" y="0"/>
                    <a:pt x="0" y="239581"/>
                    <a:pt x="0" y="535119"/>
                  </a:cubicBezTo>
                  <a:cubicBezTo>
                    <a:pt x="0" y="830658"/>
                    <a:pt x="214909" y="1070239"/>
                    <a:pt x="480013" y="1070239"/>
                  </a:cubicBezTo>
                  <a:cubicBezTo>
                    <a:pt x="745117" y="1070239"/>
                    <a:pt x="960026" y="830658"/>
                    <a:pt x="960026" y="535119"/>
                  </a:cubicBezTo>
                  <a:cubicBezTo>
                    <a:pt x="960026" y="239581"/>
                    <a:pt x="745117" y="0"/>
                    <a:pt x="480013" y="0"/>
                  </a:cubicBezTo>
                  <a:close/>
                </a:path>
              </a:pathLst>
            </a:custGeom>
            <a:solidFill>
              <a:srgbClr val="000000">
                <a:alpha val="0"/>
              </a:srgbClr>
            </a:solidFill>
            <a:ln w="9525" cap="sq">
              <a:solidFill>
                <a:srgbClr val="5960DC"/>
              </a:solidFill>
              <a:prstDash val="solid"/>
              <a:miter/>
            </a:ln>
          </p:spPr>
        </p:sp>
        <p:sp>
          <p:nvSpPr>
            <p:cNvPr name="TextBox 5" id="5"/>
            <p:cNvSpPr txBox="true"/>
            <p:nvPr/>
          </p:nvSpPr>
          <p:spPr>
            <a:xfrm>
              <a:off x="90002" y="62235"/>
              <a:ext cx="780021" cy="90766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10360" y="-5074466"/>
            <a:ext cx="18778525" cy="9696548"/>
          </a:xfrm>
          <a:custGeom>
            <a:avLst/>
            <a:gdLst/>
            <a:ahLst/>
            <a:cxnLst/>
            <a:rect r="r" b="b" t="t" l="l"/>
            <a:pathLst>
              <a:path h="9696548" w="18778525">
                <a:moveTo>
                  <a:pt x="0" y="0"/>
                </a:moveTo>
                <a:lnTo>
                  <a:pt x="18778525" y="0"/>
                </a:lnTo>
                <a:lnTo>
                  <a:pt x="18778525" y="9696548"/>
                </a:lnTo>
                <a:lnTo>
                  <a:pt x="0" y="96965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766985" y="7261682"/>
            <a:ext cx="5814884" cy="4964457"/>
          </a:xfrm>
          <a:custGeom>
            <a:avLst/>
            <a:gdLst/>
            <a:ahLst/>
            <a:cxnLst/>
            <a:rect r="r" b="b" t="t" l="l"/>
            <a:pathLst>
              <a:path h="4964457" w="5814884">
                <a:moveTo>
                  <a:pt x="0" y="0"/>
                </a:moveTo>
                <a:lnTo>
                  <a:pt x="5814883" y="0"/>
                </a:lnTo>
                <a:lnTo>
                  <a:pt x="5814883" y="4964457"/>
                </a:lnTo>
                <a:lnTo>
                  <a:pt x="0" y="4964457"/>
                </a:lnTo>
                <a:lnTo>
                  <a:pt x="0" y="0"/>
                </a:lnTo>
                <a:close/>
              </a:path>
            </a:pathLst>
          </a:custGeom>
          <a:blipFill>
            <a:blip r:embed="rId5">
              <a:alphaModFix amt="46000"/>
            </a:blip>
            <a:stretch>
              <a:fillRect l="0" t="0" r="0" b="0"/>
            </a:stretch>
          </a:blipFill>
        </p:spPr>
      </p:sp>
      <p:grpSp>
        <p:nvGrpSpPr>
          <p:cNvPr name="Group 8" id="8"/>
          <p:cNvGrpSpPr/>
          <p:nvPr/>
        </p:nvGrpSpPr>
        <p:grpSpPr>
          <a:xfrm rot="0">
            <a:off x="6958329" y="6521255"/>
            <a:ext cx="957589" cy="95758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5960DC">
                      <a:alpha val="100000"/>
                    </a:srgbClr>
                  </a:gs>
                  <a:gs pos="100000">
                    <a:srgbClr val="FF99FF">
                      <a:alpha val="10000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238190" y="2514937"/>
            <a:ext cx="4746745" cy="474674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28700" y="3981267"/>
            <a:ext cx="621722" cy="62172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583708" y="2776570"/>
            <a:ext cx="4223480" cy="422348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grpSp>
        <p:nvGrpSpPr>
          <p:cNvPr name="Group 19" id="19"/>
          <p:cNvGrpSpPr/>
          <p:nvPr/>
        </p:nvGrpSpPr>
        <p:grpSpPr>
          <a:xfrm rot="0">
            <a:off x="7092676" y="6655602"/>
            <a:ext cx="688895" cy="68889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9144000" y="1752264"/>
            <a:ext cx="503422" cy="572070"/>
          </a:xfrm>
          <a:custGeom>
            <a:avLst/>
            <a:gdLst/>
            <a:ahLst/>
            <a:cxnLst/>
            <a:rect r="r" b="b" t="t" l="l"/>
            <a:pathLst>
              <a:path h="572070" w="503422">
                <a:moveTo>
                  <a:pt x="0" y="0"/>
                </a:moveTo>
                <a:lnTo>
                  <a:pt x="503422" y="0"/>
                </a:lnTo>
                <a:lnTo>
                  <a:pt x="503422" y="572071"/>
                </a:lnTo>
                <a:lnTo>
                  <a:pt x="0" y="5720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9144000" y="8878539"/>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4" id="24"/>
          <p:cNvGrpSpPr/>
          <p:nvPr/>
        </p:nvGrpSpPr>
        <p:grpSpPr>
          <a:xfrm rot="0">
            <a:off x="4367693" y="8634669"/>
            <a:ext cx="243870" cy="24387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9856081" y="1857642"/>
            <a:ext cx="2772175" cy="372739"/>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AWD - CodeSync</a:t>
            </a:r>
          </a:p>
        </p:txBody>
      </p:sp>
      <p:sp>
        <p:nvSpPr>
          <p:cNvPr name="TextBox 28" id="28"/>
          <p:cNvSpPr txBox="true"/>
          <p:nvPr/>
        </p:nvSpPr>
        <p:spPr>
          <a:xfrm rot="0">
            <a:off x="9144000" y="4815649"/>
            <a:ext cx="7920383" cy="218440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Raleway Medium"/>
                <a:ea typeface="Raleway Medium"/>
                <a:cs typeface="Raleway Medium"/>
                <a:sym typeface="Raleway Medium"/>
              </a:rPr>
              <a:t>Also, they offer guided homework, psychopedagogical evaluations, and speech therapy.</a:t>
            </a:r>
          </a:p>
          <a:p>
            <a:pPr algn="l">
              <a:lnSpc>
                <a:spcPts val="3499"/>
              </a:lnSpc>
              <a:spcBef>
                <a:spcPct val="0"/>
              </a:spcBef>
            </a:pPr>
            <a:r>
              <a:rPr lang="en-US" b="true" sz="2499">
                <a:solidFill>
                  <a:srgbClr val="000000"/>
                </a:solidFill>
                <a:latin typeface="Raleway Medium"/>
                <a:ea typeface="Raleway Medium"/>
                <a:cs typeface="Raleway Medium"/>
                <a:sym typeface="Raleway Medium"/>
              </a:rPr>
              <a:t>Their activities include music, interactive games, language stimulation, and neuropsychological rehabilitation.</a:t>
            </a:r>
          </a:p>
        </p:txBody>
      </p:sp>
      <p:sp>
        <p:nvSpPr>
          <p:cNvPr name="TextBox 29" id="29"/>
          <p:cNvSpPr txBox="true"/>
          <p:nvPr/>
        </p:nvSpPr>
        <p:spPr>
          <a:xfrm rot="0">
            <a:off x="9144000" y="2919445"/>
            <a:ext cx="7912142" cy="1343384"/>
          </a:xfrm>
          <a:prstGeom prst="rect">
            <a:avLst/>
          </a:prstGeom>
        </p:spPr>
        <p:txBody>
          <a:bodyPr anchor="t" rtlCol="false" tIns="0" lIns="0" bIns="0" rIns="0">
            <a:spAutoFit/>
          </a:bodyPr>
          <a:lstStyle/>
          <a:p>
            <a:pPr algn="l">
              <a:lnSpc>
                <a:spcPts val="10288"/>
              </a:lnSpc>
            </a:pPr>
            <a:r>
              <a:rPr lang="en-US" sz="9799">
                <a:solidFill>
                  <a:srgbClr val="1F2374"/>
                </a:solidFill>
                <a:latin typeface="Anton"/>
                <a:ea typeface="Anton"/>
                <a:cs typeface="Anton"/>
                <a:sym typeface="Anton"/>
              </a:rPr>
              <a:t>ABOUT NICE KIDS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1242168" y="-1510656"/>
            <a:ext cx="9993248" cy="8531735"/>
          </a:xfrm>
          <a:custGeom>
            <a:avLst/>
            <a:gdLst/>
            <a:ahLst/>
            <a:cxnLst/>
            <a:rect r="r" b="b" t="t" l="l"/>
            <a:pathLst>
              <a:path h="8531735" w="9993248">
                <a:moveTo>
                  <a:pt x="0" y="0"/>
                </a:moveTo>
                <a:lnTo>
                  <a:pt x="9993248" y="0"/>
                </a:lnTo>
                <a:lnTo>
                  <a:pt x="9993248" y="8531735"/>
                </a:lnTo>
                <a:lnTo>
                  <a:pt x="0" y="8531735"/>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9144000" y="1752264"/>
            <a:ext cx="503422" cy="572070"/>
          </a:xfrm>
          <a:custGeom>
            <a:avLst/>
            <a:gdLst/>
            <a:ahLst/>
            <a:cxnLst/>
            <a:rect r="r" b="b" t="t" l="l"/>
            <a:pathLst>
              <a:path h="572070" w="503422">
                <a:moveTo>
                  <a:pt x="0" y="0"/>
                </a:moveTo>
                <a:lnTo>
                  <a:pt x="503422" y="0"/>
                </a:lnTo>
                <a:lnTo>
                  <a:pt x="503422" y="572071"/>
                </a:lnTo>
                <a:lnTo>
                  <a:pt x="0" y="572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44000" y="8878539"/>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27914"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135666" y="2755211"/>
            <a:ext cx="5330041" cy="5330041"/>
          </a:xfrm>
          <a:custGeom>
            <a:avLst/>
            <a:gdLst/>
            <a:ahLst/>
            <a:cxnLst/>
            <a:rect r="r" b="b" t="t" l="l"/>
            <a:pathLst>
              <a:path h="5330041" w="5330041">
                <a:moveTo>
                  <a:pt x="0" y="0"/>
                </a:moveTo>
                <a:lnTo>
                  <a:pt x="5330041" y="0"/>
                </a:lnTo>
                <a:lnTo>
                  <a:pt x="5330041" y="5330041"/>
                </a:lnTo>
                <a:lnTo>
                  <a:pt x="0" y="5330041"/>
                </a:lnTo>
                <a:lnTo>
                  <a:pt x="0" y="0"/>
                </a:lnTo>
                <a:close/>
              </a:path>
            </a:pathLst>
          </a:custGeom>
          <a:blipFill>
            <a:blip r:embed="rId10"/>
            <a:stretch>
              <a:fillRect l="0" t="0" r="0" b="0"/>
            </a:stretch>
          </a:blipFill>
        </p:spPr>
      </p:sp>
      <p:sp>
        <p:nvSpPr>
          <p:cNvPr name="TextBox 8" id="8"/>
          <p:cNvSpPr txBox="true"/>
          <p:nvPr/>
        </p:nvSpPr>
        <p:spPr>
          <a:xfrm rot="0">
            <a:off x="9135759" y="4904634"/>
            <a:ext cx="7920383" cy="1746250"/>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Raleway Medium"/>
                <a:ea typeface="Raleway Medium"/>
                <a:cs typeface="Raleway Medium"/>
                <a:sym typeface="Raleway Medium"/>
              </a:rPr>
              <a:t>In general, the vision of the nursery focuses on providing quality education and care to all children in its care, adapting to each situation with the goal of providing the best service to its clients.</a:t>
            </a:r>
          </a:p>
        </p:txBody>
      </p:sp>
      <p:sp>
        <p:nvSpPr>
          <p:cNvPr name="TextBox 9" id="9"/>
          <p:cNvSpPr txBox="true"/>
          <p:nvPr/>
        </p:nvSpPr>
        <p:spPr>
          <a:xfrm rot="0">
            <a:off x="9144000" y="2898086"/>
            <a:ext cx="7912142" cy="1343384"/>
          </a:xfrm>
          <a:prstGeom prst="rect">
            <a:avLst/>
          </a:prstGeom>
        </p:spPr>
        <p:txBody>
          <a:bodyPr anchor="t" rtlCol="false" tIns="0" lIns="0" bIns="0" rIns="0">
            <a:spAutoFit/>
          </a:bodyPr>
          <a:lstStyle/>
          <a:p>
            <a:pPr algn="l">
              <a:lnSpc>
                <a:spcPts val="10288"/>
              </a:lnSpc>
            </a:pPr>
            <a:r>
              <a:rPr lang="en-US" sz="9799">
                <a:solidFill>
                  <a:srgbClr val="1F2374"/>
                </a:solidFill>
                <a:latin typeface="Anton"/>
                <a:ea typeface="Anton"/>
                <a:cs typeface="Anton"/>
                <a:sym typeface="Anton"/>
              </a:rPr>
              <a:t>ABOUT NICE KIDS</a:t>
            </a:r>
          </a:p>
        </p:txBody>
      </p:sp>
      <p:sp>
        <p:nvSpPr>
          <p:cNvPr name="TextBox 10" id="10"/>
          <p:cNvSpPr txBox="true"/>
          <p:nvPr/>
        </p:nvSpPr>
        <p:spPr>
          <a:xfrm rot="0">
            <a:off x="9856081" y="1857642"/>
            <a:ext cx="2772175" cy="372739"/>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AWD - CodeSync</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631083" y="4392101"/>
            <a:ext cx="20887092" cy="5336414"/>
            <a:chOff x="0" y="0"/>
            <a:chExt cx="5501127" cy="1405475"/>
          </a:xfrm>
        </p:grpSpPr>
        <p:sp>
          <p:nvSpPr>
            <p:cNvPr name="Freeform 4" id="4"/>
            <p:cNvSpPr/>
            <p:nvPr/>
          </p:nvSpPr>
          <p:spPr>
            <a:xfrm flipH="false" flipV="false" rot="0">
              <a:off x="0" y="0"/>
              <a:ext cx="5501127" cy="1405475"/>
            </a:xfrm>
            <a:custGeom>
              <a:avLst/>
              <a:gdLst/>
              <a:ahLst/>
              <a:cxnLst/>
              <a:rect r="r" b="b" t="t" l="l"/>
              <a:pathLst>
                <a:path h="1405475" w="5501127">
                  <a:moveTo>
                    <a:pt x="18903" y="0"/>
                  </a:moveTo>
                  <a:lnTo>
                    <a:pt x="5482224" y="0"/>
                  </a:lnTo>
                  <a:cubicBezTo>
                    <a:pt x="5492664" y="0"/>
                    <a:pt x="5501127" y="8463"/>
                    <a:pt x="5501127" y="18903"/>
                  </a:cubicBezTo>
                  <a:lnTo>
                    <a:pt x="5501127" y="1386572"/>
                  </a:lnTo>
                  <a:cubicBezTo>
                    <a:pt x="5501127" y="1391585"/>
                    <a:pt x="5499135" y="1396394"/>
                    <a:pt x="5495590" y="1399939"/>
                  </a:cubicBezTo>
                  <a:cubicBezTo>
                    <a:pt x="5492045" y="1403484"/>
                    <a:pt x="5487237" y="1405475"/>
                    <a:pt x="5482224" y="1405475"/>
                  </a:cubicBezTo>
                  <a:lnTo>
                    <a:pt x="18903" y="1405475"/>
                  </a:lnTo>
                  <a:cubicBezTo>
                    <a:pt x="13890" y="1405475"/>
                    <a:pt x="9082" y="1403484"/>
                    <a:pt x="5537" y="1399939"/>
                  </a:cubicBezTo>
                  <a:cubicBezTo>
                    <a:pt x="1992" y="1396394"/>
                    <a:pt x="0" y="1391585"/>
                    <a:pt x="0" y="1386572"/>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name="TextBox 5" id="5"/>
            <p:cNvSpPr txBox="true"/>
            <p:nvPr/>
          </p:nvSpPr>
          <p:spPr>
            <a:xfrm>
              <a:off x="0" y="-38100"/>
              <a:ext cx="5501127" cy="144357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005199" y="5842629"/>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7" id="7"/>
          <p:cNvSpPr/>
          <p:nvPr/>
        </p:nvSpPr>
        <p:spPr>
          <a:xfrm flipH="false" flipV="false" rot="0">
            <a:off x="7907386" y="1617917"/>
            <a:ext cx="503422" cy="572070"/>
          </a:xfrm>
          <a:custGeom>
            <a:avLst/>
            <a:gdLst/>
            <a:ahLst/>
            <a:cxnLst/>
            <a:rect r="r" b="b" t="t" l="l"/>
            <a:pathLst>
              <a:path h="572070" w="503422">
                <a:moveTo>
                  <a:pt x="0" y="0"/>
                </a:moveTo>
                <a:lnTo>
                  <a:pt x="503422" y="0"/>
                </a:lnTo>
                <a:lnTo>
                  <a:pt x="503422" y="572071"/>
                </a:lnTo>
                <a:lnTo>
                  <a:pt x="0" y="572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619466" y="9068420"/>
            <a:ext cx="663074" cy="379761"/>
          </a:xfrm>
          <a:custGeom>
            <a:avLst/>
            <a:gdLst/>
            <a:ahLst/>
            <a:cxnLst/>
            <a:rect r="r" b="b" t="t" l="l"/>
            <a:pathLst>
              <a:path h="379761" w="663074">
                <a:moveTo>
                  <a:pt x="0" y="0"/>
                </a:moveTo>
                <a:lnTo>
                  <a:pt x="663075" y="0"/>
                </a:lnTo>
                <a:lnTo>
                  <a:pt x="663075" y="379760"/>
                </a:lnTo>
                <a:lnTo>
                  <a:pt x="0" y="3797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345005" y="-817212"/>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4753032" y="2688104"/>
            <a:ext cx="8781937" cy="1348756"/>
          </a:xfrm>
          <a:prstGeom prst="rect">
            <a:avLst/>
          </a:prstGeom>
        </p:spPr>
        <p:txBody>
          <a:bodyPr anchor="t" rtlCol="false" tIns="0" lIns="0" bIns="0" rIns="0">
            <a:spAutoFit/>
          </a:bodyPr>
          <a:lstStyle/>
          <a:p>
            <a:pPr algn="ctr">
              <a:lnSpc>
                <a:spcPts val="10289"/>
              </a:lnSpc>
            </a:pPr>
            <a:r>
              <a:rPr lang="en-US" sz="9799">
                <a:solidFill>
                  <a:srgbClr val="1F2374"/>
                </a:solidFill>
                <a:latin typeface="Anton"/>
                <a:ea typeface="Anton"/>
                <a:cs typeface="Anton"/>
                <a:sym typeface="Anton"/>
              </a:rPr>
              <a:t>PROBLEM</a:t>
            </a:r>
          </a:p>
        </p:txBody>
      </p:sp>
      <p:sp>
        <p:nvSpPr>
          <p:cNvPr name="Freeform 11" id="11"/>
          <p:cNvSpPr/>
          <p:nvPr/>
        </p:nvSpPr>
        <p:spPr>
          <a:xfrm flipH="true" flipV="false" rot="0">
            <a:off x="16128515" y="6992974"/>
            <a:ext cx="4318969" cy="4114800"/>
          </a:xfrm>
          <a:custGeom>
            <a:avLst/>
            <a:gdLst/>
            <a:ahLst/>
            <a:cxnLst/>
            <a:rect r="r" b="b" t="t" l="l"/>
            <a:pathLst>
              <a:path h="4114800" w="4318969">
                <a:moveTo>
                  <a:pt x="4318970" y="0"/>
                </a:moveTo>
                <a:lnTo>
                  <a:pt x="0" y="0"/>
                </a:lnTo>
                <a:lnTo>
                  <a:pt x="0" y="4114800"/>
                </a:lnTo>
                <a:lnTo>
                  <a:pt x="4318970" y="4114800"/>
                </a:lnTo>
                <a:lnTo>
                  <a:pt x="431897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3">
              <a:alphaModFix amt="46000"/>
            </a:blip>
            <a:stretch>
              <a:fillRect l="0" t="0" r="0" b="0"/>
            </a:stretch>
          </a:blipFill>
        </p:spPr>
      </p:sp>
      <p:grpSp>
        <p:nvGrpSpPr>
          <p:cNvPr name="Group 13" id="13"/>
          <p:cNvGrpSpPr/>
          <p:nvPr/>
        </p:nvGrpSpPr>
        <p:grpSpPr>
          <a:xfrm rot="0">
            <a:off x="13284557" y="1028700"/>
            <a:ext cx="2843958" cy="2843958"/>
            <a:chOff x="0" y="0"/>
            <a:chExt cx="3791944" cy="3791944"/>
          </a:xfrm>
        </p:grpSpPr>
        <p:grpSp>
          <p:nvGrpSpPr>
            <p:cNvPr name="Group 14" id="14"/>
            <p:cNvGrpSpPr/>
            <p:nvPr/>
          </p:nvGrpSpPr>
          <p:grpSpPr>
            <a:xfrm rot="0">
              <a:off x="0" y="0"/>
              <a:ext cx="3791944" cy="379194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60"/>
                  </a:lnSpc>
                  <a:spcBef>
                    <a:spcPct val="0"/>
                  </a:spcBef>
                </a:pPr>
              </a:p>
            </p:txBody>
          </p:sp>
        </p:grpSp>
        <p:grpSp>
          <p:nvGrpSpPr>
            <p:cNvPr name="Group 17" id="17"/>
            <p:cNvGrpSpPr/>
            <p:nvPr/>
          </p:nvGrpSpPr>
          <p:grpSpPr>
            <a:xfrm rot="0">
              <a:off x="276018" y="209006"/>
              <a:ext cx="3373933" cy="337393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50000" t="0" r="-50000" b="0"/>
                </a:stretch>
              </a:blipFill>
            </p:spPr>
          </p:sp>
        </p:grpSp>
      </p:grpSp>
      <p:sp>
        <p:nvSpPr>
          <p:cNvPr name="TextBox 19" id="19"/>
          <p:cNvSpPr txBox="true"/>
          <p:nvPr/>
        </p:nvSpPr>
        <p:spPr>
          <a:xfrm rot="0">
            <a:off x="8619466" y="1723295"/>
            <a:ext cx="2772175" cy="372739"/>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AWD -</a:t>
            </a:r>
            <a:r>
              <a:rPr lang="en-US" b="true" sz="2199">
                <a:solidFill>
                  <a:srgbClr val="000000"/>
                </a:solidFill>
                <a:latin typeface="Montserrat Bold"/>
                <a:ea typeface="Montserrat Bold"/>
                <a:cs typeface="Montserrat Bold"/>
                <a:sym typeface="Montserrat Bold"/>
              </a:rPr>
              <a:t> CodeSync</a:t>
            </a:r>
          </a:p>
        </p:txBody>
      </p:sp>
      <p:sp>
        <p:nvSpPr>
          <p:cNvPr name="TextBox 20" id="20"/>
          <p:cNvSpPr txBox="true"/>
          <p:nvPr/>
        </p:nvSpPr>
        <p:spPr>
          <a:xfrm rot="0">
            <a:off x="4380137" y="5086350"/>
            <a:ext cx="9804808" cy="3060440"/>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Raleway Medium"/>
                <a:ea typeface="Raleway Medium"/>
                <a:cs typeface="Raleway Medium"/>
                <a:sym typeface="Raleway Medium"/>
              </a:rPr>
              <a:t>The problem at Little Kids daycare is that many daily operations are managed manually, leading to inconsistent attendance tracking, poor communication with parents and difficulty organizing weekly activities. This lack of coordination causes errors, confusion, and limited control over essential operations such as student data management, activity scheduling, and attendance reporting.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345005" y="3921886"/>
            <a:ext cx="20887092" cy="5336414"/>
            <a:chOff x="0" y="0"/>
            <a:chExt cx="5501127" cy="1405475"/>
          </a:xfrm>
        </p:grpSpPr>
        <p:sp>
          <p:nvSpPr>
            <p:cNvPr name="Freeform 4" id="4"/>
            <p:cNvSpPr/>
            <p:nvPr/>
          </p:nvSpPr>
          <p:spPr>
            <a:xfrm flipH="false" flipV="false" rot="0">
              <a:off x="0" y="0"/>
              <a:ext cx="5501127" cy="1405475"/>
            </a:xfrm>
            <a:custGeom>
              <a:avLst/>
              <a:gdLst/>
              <a:ahLst/>
              <a:cxnLst/>
              <a:rect r="r" b="b" t="t" l="l"/>
              <a:pathLst>
                <a:path h="1405475" w="5501127">
                  <a:moveTo>
                    <a:pt x="18903" y="0"/>
                  </a:moveTo>
                  <a:lnTo>
                    <a:pt x="5482224" y="0"/>
                  </a:lnTo>
                  <a:cubicBezTo>
                    <a:pt x="5492664" y="0"/>
                    <a:pt x="5501127" y="8463"/>
                    <a:pt x="5501127" y="18903"/>
                  </a:cubicBezTo>
                  <a:lnTo>
                    <a:pt x="5501127" y="1386572"/>
                  </a:lnTo>
                  <a:cubicBezTo>
                    <a:pt x="5501127" y="1391585"/>
                    <a:pt x="5499135" y="1396394"/>
                    <a:pt x="5495590" y="1399939"/>
                  </a:cubicBezTo>
                  <a:cubicBezTo>
                    <a:pt x="5492045" y="1403484"/>
                    <a:pt x="5487237" y="1405475"/>
                    <a:pt x="5482224" y="1405475"/>
                  </a:cubicBezTo>
                  <a:lnTo>
                    <a:pt x="18903" y="1405475"/>
                  </a:lnTo>
                  <a:cubicBezTo>
                    <a:pt x="13890" y="1405475"/>
                    <a:pt x="9082" y="1403484"/>
                    <a:pt x="5537" y="1399939"/>
                  </a:cubicBezTo>
                  <a:cubicBezTo>
                    <a:pt x="1992" y="1396394"/>
                    <a:pt x="0" y="1391585"/>
                    <a:pt x="0" y="1386572"/>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name="TextBox 5" id="5"/>
            <p:cNvSpPr txBox="true"/>
            <p:nvPr/>
          </p:nvSpPr>
          <p:spPr>
            <a:xfrm>
              <a:off x="0" y="-38100"/>
              <a:ext cx="5501127" cy="144357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005199" y="5842629"/>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7" id="7"/>
          <p:cNvSpPr/>
          <p:nvPr/>
        </p:nvSpPr>
        <p:spPr>
          <a:xfrm flipH="false" flipV="false" rot="0">
            <a:off x="8619466" y="9068420"/>
            <a:ext cx="663074" cy="379761"/>
          </a:xfrm>
          <a:custGeom>
            <a:avLst/>
            <a:gdLst/>
            <a:ahLst/>
            <a:cxnLst/>
            <a:rect r="r" b="b" t="t" l="l"/>
            <a:pathLst>
              <a:path h="379761" w="663074">
                <a:moveTo>
                  <a:pt x="0" y="0"/>
                </a:moveTo>
                <a:lnTo>
                  <a:pt x="663075" y="0"/>
                </a:lnTo>
                <a:lnTo>
                  <a:pt x="663075" y="379760"/>
                </a:lnTo>
                <a:lnTo>
                  <a:pt x="0" y="379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45005" y="-817212"/>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753032" y="2158405"/>
            <a:ext cx="8781937" cy="1348722"/>
          </a:xfrm>
          <a:prstGeom prst="rect">
            <a:avLst/>
          </a:prstGeom>
        </p:spPr>
        <p:txBody>
          <a:bodyPr anchor="t" rtlCol="false" tIns="0" lIns="0" bIns="0" rIns="0">
            <a:spAutoFit/>
          </a:bodyPr>
          <a:lstStyle/>
          <a:p>
            <a:pPr algn="ctr">
              <a:lnSpc>
                <a:spcPts val="10289"/>
              </a:lnSpc>
            </a:pPr>
            <a:r>
              <a:rPr lang="en-US" sz="9799">
                <a:solidFill>
                  <a:srgbClr val="1F2374"/>
                </a:solidFill>
                <a:latin typeface="Anton"/>
                <a:ea typeface="Anton"/>
                <a:cs typeface="Anton"/>
                <a:sym typeface="Anton"/>
              </a:rPr>
              <a:t>OVERVIEW</a:t>
            </a:r>
          </a:p>
        </p:txBody>
      </p:sp>
      <p:grpSp>
        <p:nvGrpSpPr>
          <p:cNvPr name="Group 10" id="10"/>
          <p:cNvGrpSpPr/>
          <p:nvPr/>
        </p:nvGrpSpPr>
        <p:grpSpPr>
          <a:xfrm rot="0">
            <a:off x="7540413" y="1028700"/>
            <a:ext cx="3484256" cy="572070"/>
            <a:chOff x="0" y="0"/>
            <a:chExt cx="4645674" cy="762761"/>
          </a:xfrm>
        </p:grpSpPr>
        <p:sp>
          <p:nvSpPr>
            <p:cNvPr name="Freeform 11" id="11"/>
            <p:cNvSpPr/>
            <p:nvPr/>
          </p:nvSpPr>
          <p:spPr>
            <a:xfrm flipH="false" flipV="false" rot="0">
              <a:off x="0" y="0"/>
              <a:ext cx="671229" cy="762761"/>
            </a:xfrm>
            <a:custGeom>
              <a:avLst/>
              <a:gdLst/>
              <a:ahLst/>
              <a:cxnLst/>
              <a:rect r="r" b="b" t="t" l="l"/>
              <a:pathLst>
                <a:path h="762761" w="671229">
                  <a:moveTo>
                    <a:pt x="0" y="0"/>
                  </a:moveTo>
                  <a:lnTo>
                    <a:pt x="671229" y="0"/>
                  </a:lnTo>
                  <a:lnTo>
                    <a:pt x="671229" y="762761"/>
                  </a:lnTo>
                  <a:lnTo>
                    <a:pt x="0" y="7627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949441" y="153204"/>
              <a:ext cx="3696233" cy="48428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AWD -</a:t>
              </a:r>
              <a:r>
                <a:rPr lang="en-US" b="true" sz="2199">
                  <a:solidFill>
                    <a:srgbClr val="000000"/>
                  </a:solidFill>
                  <a:latin typeface="Montserrat Bold"/>
                  <a:ea typeface="Montserrat Bold"/>
                  <a:cs typeface="Montserrat Bold"/>
                  <a:sym typeface="Montserrat Bold"/>
                </a:rPr>
                <a:t> CodeSync</a:t>
              </a:r>
            </a:p>
          </p:txBody>
        </p:sp>
      </p:grpSp>
      <p:sp>
        <p:nvSpPr>
          <p:cNvPr name="TextBox 13" id="13"/>
          <p:cNvSpPr txBox="true"/>
          <p:nvPr/>
        </p:nvSpPr>
        <p:spPr>
          <a:xfrm rot="0">
            <a:off x="976226" y="4255119"/>
            <a:ext cx="16244629" cy="4813300"/>
          </a:xfrm>
          <a:prstGeom prst="rect">
            <a:avLst/>
          </a:prstGeom>
        </p:spPr>
        <p:txBody>
          <a:bodyPr anchor="t" rtlCol="false" tIns="0" lIns="0" bIns="0" rIns="0">
            <a:spAutoFit/>
          </a:bodyPr>
          <a:lstStyle/>
          <a:p>
            <a:pPr algn="just">
              <a:lnSpc>
                <a:spcPts val="3499"/>
              </a:lnSpc>
            </a:pPr>
            <a:r>
              <a:rPr lang="en-US" sz="2499" b="true">
                <a:solidFill>
                  <a:srgbClr val="000000"/>
                </a:solidFill>
                <a:latin typeface="Raleway Medium"/>
                <a:ea typeface="Raleway Medium"/>
                <a:cs typeface="Raleway Medium"/>
                <a:sym typeface="Raleway Medium"/>
              </a:rPr>
              <a:t>In </a:t>
            </a:r>
            <a:r>
              <a:rPr lang="en-US" sz="2499" b="true">
                <a:solidFill>
                  <a:srgbClr val="000000"/>
                </a:solidFill>
                <a:latin typeface="Raleway Medium"/>
                <a:ea typeface="Raleway Medium"/>
                <a:cs typeface="Raleway Medium"/>
                <a:sym typeface="Raleway Medium"/>
              </a:rPr>
              <a:t>early childhood education, organization and communication are key to effective care and learning. The proposed system will act as an integrated platform to simplify daily administrative tasks and promote active participation among teachers, parents, and director</a:t>
            </a:r>
          </a:p>
          <a:p>
            <a:pPr algn="just" marL="539746" indent="-269873" lvl="1">
              <a:lnSpc>
                <a:spcPts val="3499"/>
              </a:lnSpc>
              <a:buFont typeface="Arial"/>
              <a:buChar char="•"/>
            </a:pPr>
            <a:r>
              <a:rPr lang="en-US" b="true" sz="2499">
                <a:solidFill>
                  <a:srgbClr val="000000"/>
                </a:solidFill>
                <a:latin typeface="Raleway Medium"/>
                <a:ea typeface="Raleway Medium"/>
                <a:cs typeface="Raleway Medium"/>
                <a:sym typeface="Raleway Medium"/>
              </a:rPr>
              <a:t>Integrated system for managing daycare administrative and educational activities.</a:t>
            </a:r>
          </a:p>
          <a:p>
            <a:pPr algn="just" marL="539746" indent="-269873" lvl="1">
              <a:lnSpc>
                <a:spcPts val="3499"/>
              </a:lnSpc>
              <a:buFont typeface="Arial"/>
              <a:buChar char="•"/>
            </a:pPr>
            <a:r>
              <a:rPr lang="en-US" b="true" sz="2499">
                <a:solidFill>
                  <a:srgbClr val="000000"/>
                </a:solidFill>
                <a:latin typeface="Raleway Medium"/>
                <a:ea typeface="Raleway Medium"/>
                <a:cs typeface="Raleway Medium"/>
                <a:sym typeface="Raleway Medium"/>
              </a:rPr>
              <a:t>Enables digital attendance recording with time tracking.</a:t>
            </a:r>
          </a:p>
          <a:p>
            <a:pPr algn="just" marL="539746" indent="-269873" lvl="1">
              <a:lnSpc>
                <a:spcPts val="3499"/>
              </a:lnSpc>
              <a:buFont typeface="Arial"/>
              <a:buChar char="•"/>
            </a:pPr>
            <a:r>
              <a:rPr lang="en-US" b="true" sz="2499">
                <a:solidFill>
                  <a:srgbClr val="000000"/>
                </a:solidFill>
                <a:latin typeface="Raleway Medium"/>
                <a:ea typeface="Raleway Medium"/>
                <a:cs typeface="Raleway Medium"/>
                <a:sym typeface="Raleway Medium"/>
              </a:rPr>
              <a:t>Automatically reports late arrivals to parents.</a:t>
            </a:r>
          </a:p>
          <a:p>
            <a:pPr algn="just" marL="539746" indent="-269873" lvl="1">
              <a:lnSpc>
                <a:spcPts val="3499"/>
              </a:lnSpc>
              <a:buFont typeface="Arial"/>
              <a:buChar char="•"/>
            </a:pPr>
            <a:r>
              <a:rPr lang="en-US" b="true" sz="2499">
                <a:solidFill>
                  <a:srgbClr val="000000"/>
                </a:solidFill>
                <a:latin typeface="Raleway Medium"/>
                <a:ea typeface="Raleway Medium"/>
                <a:cs typeface="Raleway Medium"/>
                <a:sym typeface="Raleway Medium"/>
              </a:rPr>
              <a:t>Weekly activity planner visible to parents, but specially for teachers as a guide.</a:t>
            </a:r>
          </a:p>
          <a:p>
            <a:pPr algn="just" marL="539746" indent="-269873" lvl="1">
              <a:lnSpc>
                <a:spcPts val="3499"/>
              </a:lnSpc>
              <a:buFont typeface="Arial"/>
              <a:buChar char="•"/>
            </a:pPr>
            <a:r>
              <a:rPr lang="en-US" b="true" sz="2499">
                <a:solidFill>
                  <a:srgbClr val="000000"/>
                </a:solidFill>
                <a:latin typeface="Raleway Medium"/>
                <a:ea typeface="Raleway Medium"/>
                <a:cs typeface="Raleway Medium"/>
                <a:sym typeface="Raleway Medium"/>
              </a:rPr>
              <a:t>Directors can manage staff, payments, and monitor activities.</a:t>
            </a:r>
          </a:p>
          <a:p>
            <a:pPr algn="just" marL="539746" indent="-269873" lvl="1">
              <a:lnSpc>
                <a:spcPts val="3499"/>
              </a:lnSpc>
              <a:buFont typeface="Arial"/>
              <a:buChar char="•"/>
            </a:pPr>
            <a:r>
              <a:rPr lang="en-US" b="true" sz="2499">
                <a:solidFill>
                  <a:srgbClr val="000000"/>
                </a:solidFill>
                <a:latin typeface="Raleway Medium"/>
                <a:ea typeface="Raleway Medium"/>
                <a:cs typeface="Raleway Medium"/>
                <a:sym typeface="Raleway Medium"/>
              </a:rPr>
              <a:t>Parents can view attendance, activities, and teacher comments.</a:t>
            </a:r>
          </a:p>
          <a:p>
            <a:pPr algn="just" marL="539746" indent="-269873" lvl="1">
              <a:lnSpc>
                <a:spcPts val="3499"/>
              </a:lnSpc>
              <a:buFont typeface="Arial"/>
              <a:buChar char="•"/>
            </a:pPr>
            <a:r>
              <a:rPr lang="en-US" b="true" sz="2499">
                <a:solidFill>
                  <a:srgbClr val="000000"/>
                </a:solidFill>
                <a:latin typeface="Raleway Medium"/>
                <a:ea typeface="Raleway Medium"/>
                <a:cs typeface="Raleway Medium"/>
                <a:sym typeface="Raleway Medium"/>
              </a:rPr>
              <a:t>Promotes communication, transparency, and organizational efficiency.</a:t>
            </a:r>
          </a:p>
          <a:p>
            <a:pPr algn="just">
              <a:lnSpc>
                <a:spcPts val="3499"/>
              </a:lnSpc>
              <a:spcBef>
                <a:spcPct val="0"/>
              </a:spcBef>
            </a:pPr>
          </a:p>
        </p:txBody>
      </p:sp>
      <p:sp>
        <p:nvSpPr>
          <p:cNvPr name="Freeform 14" id="14"/>
          <p:cNvSpPr/>
          <p:nvPr/>
        </p:nvSpPr>
        <p:spPr>
          <a:xfrm flipH="true" flipV="false" rot="0">
            <a:off x="16128515" y="6992974"/>
            <a:ext cx="4318969" cy="4114800"/>
          </a:xfrm>
          <a:custGeom>
            <a:avLst/>
            <a:gdLst/>
            <a:ahLst/>
            <a:cxnLst/>
            <a:rect r="r" b="b" t="t" l="l"/>
            <a:pathLst>
              <a:path h="4114800" w="4318969">
                <a:moveTo>
                  <a:pt x="4318970" y="0"/>
                </a:moveTo>
                <a:lnTo>
                  <a:pt x="0" y="0"/>
                </a:lnTo>
                <a:lnTo>
                  <a:pt x="0" y="4114800"/>
                </a:lnTo>
                <a:lnTo>
                  <a:pt x="4318970" y="4114800"/>
                </a:lnTo>
                <a:lnTo>
                  <a:pt x="431897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3">
              <a:alphaModFix amt="46000"/>
            </a:blip>
            <a:stretch>
              <a:fillRect l="0" t="0" r="0" b="0"/>
            </a:stretch>
          </a:blipFill>
        </p:spPr>
      </p:sp>
      <p:grpSp>
        <p:nvGrpSpPr>
          <p:cNvPr name="Group 16" id="16"/>
          <p:cNvGrpSpPr/>
          <p:nvPr/>
        </p:nvGrpSpPr>
        <p:grpSpPr>
          <a:xfrm rot="0">
            <a:off x="13284557" y="837626"/>
            <a:ext cx="2843958" cy="2843958"/>
            <a:chOff x="0" y="0"/>
            <a:chExt cx="3791944" cy="3791944"/>
          </a:xfrm>
        </p:grpSpPr>
        <p:grpSp>
          <p:nvGrpSpPr>
            <p:cNvPr name="Group 17" id="17"/>
            <p:cNvGrpSpPr/>
            <p:nvPr/>
          </p:nvGrpSpPr>
          <p:grpSpPr>
            <a:xfrm rot="0">
              <a:off x="0" y="0"/>
              <a:ext cx="3791944" cy="379194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60"/>
                  </a:lnSpc>
                  <a:spcBef>
                    <a:spcPct val="0"/>
                  </a:spcBef>
                </a:pPr>
              </a:p>
            </p:txBody>
          </p:sp>
        </p:grpSp>
        <p:grpSp>
          <p:nvGrpSpPr>
            <p:cNvPr name="Group 20" id="20"/>
            <p:cNvGrpSpPr/>
            <p:nvPr/>
          </p:nvGrpSpPr>
          <p:grpSpPr>
            <a:xfrm rot="0">
              <a:off x="276018" y="209006"/>
              <a:ext cx="3373933" cy="337393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51010" t="0" r="-51010" b="0"/>
                </a:stretch>
              </a:blipFill>
            </p:spPr>
          </p:sp>
        </p:gr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631083" y="4392101"/>
            <a:ext cx="20887092" cy="5336414"/>
            <a:chOff x="0" y="0"/>
            <a:chExt cx="5501127" cy="1405475"/>
          </a:xfrm>
        </p:grpSpPr>
        <p:sp>
          <p:nvSpPr>
            <p:cNvPr name="Freeform 4" id="4"/>
            <p:cNvSpPr/>
            <p:nvPr/>
          </p:nvSpPr>
          <p:spPr>
            <a:xfrm flipH="false" flipV="false" rot="0">
              <a:off x="0" y="0"/>
              <a:ext cx="5501127" cy="1405475"/>
            </a:xfrm>
            <a:custGeom>
              <a:avLst/>
              <a:gdLst/>
              <a:ahLst/>
              <a:cxnLst/>
              <a:rect r="r" b="b" t="t" l="l"/>
              <a:pathLst>
                <a:path h="1405475" w="5501127">
                  <a:moveTo>
                    <a:pt x="18903" y="0"/>
                  </a:moveTo>
                  <a:lnTo>
                    <a:pt x="5482224" y="0"/>
                  </a:lnTo>
                  <a:cubicBezTo>
                    <a:pt x="5492664" y="0"/>
                    <a:pt x="5501127" y="8463"/>
                    <a:pt x="5501127" y="18903"/>
                  </a:cubicBezTo>
                  <a:lnTo>
                    <a:pt x="5501127" y="1386572"/>
                  </a:lnTo>
                  <a:cubicBezTo>
                    <a:pt x="5501127" y="1391585"/>
                    <a:pt x="5499135" y="1396394"/>
                    <a:pt x="5495590" y="1399939"/>
                  </a:cubicBezTo>
                  <a:cubicBezTo>
                    <a:pt x="5492045" y="1403484"/>
                    <a:pt x="5487237" y="1405475"/>
                    <a:pt x="5482224" y="1405475"/>
                  </a:cubicBezTo>
                  <a:lnTo>
                    <a:pt x="18903" y="1405475"/>
                  </a:lnTo>
                  <a:cubicBezTo>
                    <a:pt x="13890" y="1405475"/>
                    <a:pt x="9082" y="1403484"/>
                    <a:pt x="5537" y="1399939"/>
                  </a:cubicBezTo>
                  <a:cubicBezTo>
                    <a:pt x="1992" y="1396394"/>
                    <a:pt x="0" y="1391585"/>
                    <a:pt x="0" y="1386572"/>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name="TextBox 5" id="5"/>
            <p:cNvSpPr txBox="true"/>
            <p:nvPr/>
          </p:nvSpPr>
          <p:spPr>
            <a:xfrm>
              <a:off x="0" y="-38100"/>
              <a:ext cx="5501127" cy="144357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005199" y="5842629"/>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7" id="7"/>
          <p:cNvSpPr/>
          <p:nvPr/>
        </p:nvSpPr>
        <p:spPr>
          <a:xfrm flipH="false" flipV="false" rot="0">
            <a:off x="8619466" y="9068420"/>
            <a:ext cx="663074" cy="379761"/>
          </a:xfrm>
          <a:custGeom>
            <a:avLst/>
            <a:gdLst/>
            <a:ahLst/>
            <a:cxnLst/>
            <a:rect r="r" b="b" t="t" l="l"/>
            <a:pathLst>
              <a:path h="379761" w="663074">
                <a:moveTo>
                  <a:pt x="0" y="0"/>
                </a:moveTo>
                <a:lnTo>
                  <a:pt x="663075" y="0"/>
                </a:lnTo>
                <a:lnTo>
                  <a:pt x="663075" y="379760"/>
                </a:lnTo>
                <a:lnTo>
                  <a:pt x="0" y="379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45005" y="-817212"/>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753032" y="2499256"/>
            <a:ext cx="8781937" cy="1348722"/>
          </a:xfrm>
          <a:prstGeom prst="rect">
            <a:avLst/>
          </a:prstGeom>
        </p:spPr>
        <p:txBody>
          <a:bodyPr anchor="t" rtlCol="false" tIns="0" lIns="0" bIns="0" rIns="0">
            <a:spAutoFit/>
          </a:bodyPr>
          <a:lstStyle/>
          <a:p>
            <a:pPr algn="ctr">
              <a:lnSpc>
                <a:spcPts val="10289"/>
              </a:lnSpc>
            </a:pPr>
            <a:r>
              <a:rPr lang="en-US" sz="9799">
                <a:solidFill>
                  <a:srgbClr val="1F2374"/>
                </a:solidFill>
                <a:latin typeface="Anton"/>
                <a:ea typeface="Anton"/>
                <a:cs typeface="Anton"/>
                <a:sym typeface="Anton"/>
              </a:rPr>
              <a:t>BACKGROUND</a:t>
            </a:r>
          </a:p>
        </p:txBody>
      </p:sp>
      <p:grpSp>
        <p:nvGrpSpPr>
          <p:cNvPr name="Group 10" id="10"/>
          <p:cNvGrpSpPr/>
          <p:nvPr/>
        </p:nvGrpSpPr>
        <p:grpSpPr>
          <a:xfrm rot="0">
            <a:off x="7540413" y="1240188"/>
            <a:ext cx="3484256" cy="572070"/>
            <a:chOff x="0" y="0"/>
            <a:chExt cx="4645674" cy="762761"/>
          </a:xfrm>
        </p:grpSpPr>
        <p:sp>
          <p:nvSpPr>
            <p:cNvPr name="Freeform 11" id="11"/>
            <p:cNvSpPr/>
            <p:nvPr/>
          </p:nvSpPr>
          <p:spPr>
            <a:xfrm flipH="false" flipV="false" rot="0">
              <a:off x="0" y="0"/>
              <a:ext cx="671229" cy="762761"/>
            </a:xfrm>
            <a:custGeom>
              <a:avLst/>
              <a:gdLst/>
              <a:ahLst/>
              <a:cxnLst/>
              <a:rect r="r" b="b" t="t" l="l"/>
              <a:pathLst>
                <a:path h="762761" w="671229">
                  <a:moveTo>
                    <a:pt x="0" y="0"/>
                  </a:moveTo>
                  <a:lnTo>
                    <a:pt x="671229" y="0"/>
                  </a:lnTo>
                  <a:lnTo>
                    <a:pt x="671229" y="762761"/>
                  </a:lnTo>
                  <a:lnTo>
                    <a:pt x="0" y="7627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949441" y="153204"/>
              <a:ext cx="3696233" cy="48428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AWD -</a:t>
              </a:r>
              <a:r>
                <a:rPr lang="en-US" b="true" sz="2199">
                  <a:solidFill>
                    <a:srgbClr val="000000"/>
                  </a:solidFill>
                  <a:latin typeface="Montserrat Bold"/>
                  <a:ea typeface="Montserrat Bold"/>
                  <a:cs typeface="Montserrat Bold"/>
                  <a:sym typeface="Montserrat Bold"/>
                </a:rPr>
                <a:t> CodeSync</a:t>
              </a:r>
            </a:p>
          </p:txBody>
        </p:sp>
      </p:grpSp>
      <p:sp>
        <p:nvSpPr>
          <p:cNvPr name="TextBox 13" id="13"/>
          <p:cNvSpPr txBox="true"/>
          <p:nvPr/>
        </p:nvSpPr>
        <p:spPr>
          <a:xfrm rot="0">
            <a:off x="3535187" y="4821350"/>
            <a:ext cx="11217627" cy="4375150"/>
          </a:xfrm>
          <a:prstGeom prst="rect">
            <a:avLst/>
          </a:prstGeom>
        </p:spPr>
        <p:txBody>
          <a:bodyPr anchor="t" rtlCol="false" tIns="0" lIns="0" bIns="0" rIns="0">
            <a:spAutoFit/>
          </a:bodyPr>
          <a:lstStyle/>
          <a:p>
            <a:pPr algn="just">
              <a:lnSpc>
                <a:spcPts val="3499"/>
              </a:lnSpc>
            </a:pPr>
            <a:r>
              <a:rPr lang="en-US" sz="2499" b="true">
                <a:solidFill>
                  <a:srgbClr val="000000"/>
                </a:solidFill>
                <a:latin typeface="Raleway Medium"/>
                <a:ea typeface="Raleway Medium"/>
                <a:cs typeface="Raleway Medium"/>
                <a:sym typeface="Raleway Medium"/>
              </a:rPr>
              <a:t>Manua</a:t>
            </a:r>
            <a:r>
              <a:rPr lang="en-US" sz="2499" b="true">
                <a:solidFill>
                  <a:srgbClr val="000000"/>
                </a:solidFill>
                <a:latin typeface="Raleway Medium"/>
                <a:ea typeface="Raleway Medium"/>
                <a:cs typeface="Raleway Medium"/>
                <a:sym typeface="Raleway Medium"/>
              </a:rPr>
              <a:t>l data entry methods cause inefficiency, errors, and data loss. In contrast automated system improves accuracy, storage, and communication, futhermore role-based access ensures data security and accountability:</a:t>
            </a:r>
          </a:p>
          <a:p>
            <a:pPr algn="just" marL="539746" indent="-269873" lvl="1">
              <a:lnSpc>
                <a:spcPts val="3499"/>
              </a:lnSpc>
              <a:buFont typeface="Arial"/>
              <a:buChar char="•"/>
            </a:pPr>
            <a:r>
              <a:rPr lang="en-US" b="true" sz="2499">
                <a:solidFill>
                  <a:srgbClr val="000000"/>
                </a:solidFill>
                <a:latin typeface="Raleway Medium"/>
                <a:ea typeface="Raleway Medium"/>
                <a:cs typeface="Raleway Medium"/>
                <a:sym typeface="Raleway Medium"/>
              </a:rPr>
              <a:t>Director: Manages payments, staff, and communication.</a:t>
            </a:r>
          </a:p>
          <a:p>
            <a:pPr algn="just" marL="539746" indent="-269873" lvl="1">
              <a:lnSpc>
                <a:spcPts val="3499"/>
              </a:lnSpc>
              <a:buFont typeface="Arial"/>
              <a:buChar char="•"/>
            </a:pPr>
            <a:r>
              <a:rPr lang="en-US" b="true" sz="2499">
                <a:solidFill>
                  <a:srgbClr val="000000"/>
                </a:solidFill>
                <a:latin typeface="Raleway Medium"/>
                <a:ea typeface="Raleway Medium"/>
                <a:cs typeface="Raleway Medium"/>
                <a:sym typeface="Raleway Medium"/>
              </a:rPr>
              <a:t>Teacher: Handles attendance, activities, and progress reports.</a:t>
            </a:r>
          </a:p>
          <a:p>
            <a:pPr algn="just" marL="539746" indent="-269873" lvl="1">
              <a:lnSpc>
                <a:spcPts val="3499"/>
              </a:lnSpc>
              <a:buFont typeface="Arial"/>
              <a:buChar char="•"/>
            </a:pPr>
            <a:r>
              <a:rPr lang="en-US" b="true" sz="2499">
                <a:solidFill>
                  <a:srgbClr val="000000"/>
                </a:solidFill>
                <a:latin typeface="Raleway Medium"/>
                <a:ea typeface="Raleway Medium"/>
                <a:cs typeface="Raleway Medium"/>
                <a:sym typeface="Raleway Medium"/>
              </a:rPr>
              <a:t>Parent: Views attendance, activities, and child observations.</a:t>
            </a:r>
          </a:p>
          <a:p>
            <a:pPr algn="just">
              <a:lnSpc>
                <a:spcPts val="3499"/>
              </a:lnSpc>
              <a:spcBef>
                <a:spcPct val="0"/>
              </a:spcBef>
            </a:pPr>
            <a:r>
              <a:rPr lang="en-US" b="true" sz="2499">
                <a:solidFill>
                  <a:srgbClr val="000000"/>
                </a:solidFill>
                <a:latin typeface="Raleway Medium"/>
                <a:ea typeface="Raleway Medium"/>
                <a:cs typeface="Raleway Medium"/>
                <a:sym typeface="Raleway Medium"/>
              </a:rPr>
              <a:t>So in this way the f</a:t>
            </a:r>
            <a:r>
              <a:rPr lang="en-US" b="true" sz="2499">
                <a:solidFill>
                  <a:srgbClr val="000000"/>
                </a:solidFill>
                <a:latin typeface="Raleway Medium"/>
                <a:ea typeface="Raleway Medium"/>
                <a:cs typeface="Raleway Medium"/>
                <a:sym typeface="Raleway Medium"/>
              </a:rPr>
              <a:t>ocus shifts from administrative tasks to educational quality.</a:t>
            </a:r>
          </a:p>
          <a:p>
            <a:pPr algn="just">
              <a:lnSpc>
                <a:spcPts val="3499"/>
              </a:lnSpc>
              <a:spcBef>
                <a:spcPct val="0"/>
              </a:spcBef>
            </a:pPr>
          </a:p>
        </p:txBody>
      </p:sp>
      <p:sp>
        <p:nvSpPr>
          <p:cNvPr name="Freeform 14" id="14"/>
          <p:cNvSpPr/>
          <p:nvPr/>
        </p:nvSpPr>
        <p:spPr>
          <a:xfrm flipH="true" flipV="false" rot="0">
            <a:off x="16128515" y="6992974"/>
            <a:ext cx="4318969" cy="4114800"/>
          </a:xfrm>
          <a:custGeom>
            <a:avLst/>
            <a:gdLst/>
            <a:ahLst/>
            <a:cxnLst/>
            <a:rect r="r" b="b" t="t" l="l"/>
            <a:pathLst>
              <a:path h="4114800" w="4318969">
                <a:moveTo>
                  <a:pt x="4318970" y="0"/>
                </a:moveTo>
                <a:lnTo>
                  <a:pt x="0" y="0"/>
                </a:lnTo>
                <a:lnTo>
                  <a:pt x="0" y="4114800"/>
                </a:lnTo>
                <a:lnTo>
                  <a:pt x="4318970" y="4114800"/>
                </a:lnTo>
                <a:lnTo>
                  <a:pt x="431897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3">
              <a:alphaModFix amt="46000"/>
            </a:blip>
            <a:stretch>
              <a:fillRect l="0" t="0" r="0" b="0"/>
            </a:stretch>
          </a:blipFill>
        </p:spPr>
      </p:sp>
      <p:grpSp>
        <p:nvGrpSpPr>
          <p:cNvPr name="Group 16" id="16"/>
          <p:cNvGrpSpPr/>
          <p:nvPr/>
        </p:nvGrpSpPr>
        <p:grpSpPr>
          <a:xfrm rot="0">
            <a:off x="13284557" y="1028700"/>
            <a:ext cx="2843958" cy="2843958"/>
            <a:chOff x="0" y="0"/>
            <a:chExt cx="3791944" cy="3791944"/>
          </a:xfrm>
        </p:grpSpPr>
        <p:grpSp>
          <p:nvGrpSpPr>
            <p:cNvPr name="Group 17" id="17"/>
            <p:cNvGrpSpPr/>
            <p:nvPr/>
          </p:nvGrpSpPr>
          <p:grpSpPr>
            <a:xfrm rot="0">
              <a:off x="0" y="0"/>
              <a:ext cx="3791944" cy="379194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60"/>
                  </a:lnSpc>
                  <a:spcBef>
                    <a:spcPct val="0"/>
                  </a:spcBef>
                </a:pPr>
              </a:p>
            </p:txBody>
          </p:sp>
        </p:grpSp>
        <p:grpSp>
          <p:nvGrpSpPr>
            <p:cNvPr name="Group 20" id="20"/>
            <p:cNvGrpSpPr/>
            <p:nvPr/>
          </p:nvGrpSpPr>
          <p:grpSpPr>
            <a:xfrm rot="0">
              <a:off x="276018" y="209006"/>
              <a:ext cx="3373933" cy="337393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50000" t="0" r="-50000" b="0"/>
                </a:stretch>
              </a:blipFill>
            </p:spPr>
          </p:sp>
        </p:gr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631083" y="4392101"/>
            <a:ext cx="20887092" cy="5336414"/>
            <a:chOff x="0" y="0"/>
            <a:chExt cx="5501127" cy="1405475"/>
          </a:xfrm>
        </p:grpSpPr>
        <p:sp>
          <p:nvSpPr>
            <p:cNvPr name="Freeform 4" id="4"/>
            <p:cNvSpPr/>
            <p:nvPr/>
          </p:nvSpPr>
          <p:spPr>
            <a:xfrm flipH="false" flipV="false" rot="0">
              <a:off x="0" y="0"/>
              <a:ext cx="5501127" cy="1405475"/>
            </a:xfrm>
            <a:custGeom>
              <a:avLst/>
              <a:gdLst/>
              <a:ahLst/>
              <a:cxnLst/>
              <a:rect r="r" b="b" t="t" l="l"/>
              <a:pathLst>
                <a:path h="1405475" w="5501127">
                  <a:moveTo>
                    <a:pt x="18903" y="0"/>
                  </a:moveTo>
                  <a:lnTo>
                    <a:pt x="5482224" y="0"/>
                  </a:lnTo>
                  <a:cubicBezTo>
                    <a:pt x="5492664" y="0"/>
                    <a:pt x="5501127" y="8463"/>
                    <a:pt x="5501127" y="18903"/>
                  </a:cubicBezTo>
                  <a:lnTo>
                    <a:pt x="5501127" y="1386572"/>
                  </a:lnTo>
                  <a:cubicBezTo>
                    <a:pt x="5501127" y="1391585"/>
                    <a:pt x="5499135" y="1396394"/>
                    <a:pt x="5495590" y="1399939"/>
                  </a:cubicBezTo>
                  <a:cubicBezTo>
                    <a:pt x="5492045" y="1403484"/>
                    <a:pt x="5487237" y="1405475"/>
                    <a:pt x="5482224" y="1405475"/>
                  </a:cubicBezTo>
                  <a:lnTo>
                    <a:pt x="18903" y="1405475"/>
                  </a:lnTo>
                  <a:cubicBezTo>
                    <a:pt x="13890" y="1405475"/>
                    <a:pt x="9082" y="1403484"/>
                    <a:pt x="5537" y="1399939"/>
                  </a:cubicBezTo>
                  <a:cubicBezTo>
                    <a:pt x="1992" y="1396394"/>
                    <a:pt x="0" y="1391585"/>
                    <a:pt x="0" y="1386572"/>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name="TextBox 5" id="5"/>
            <p:cNvSpPr txBox="true"/>
            <p:nvPr/>
          </p:nvSpPr>
          <p:spPr>
            <a:xfrm>
              <a:off x="0" y="-38100"/>
              <a:ext cx="5501127" cy="144357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005199" y="5842629"/>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7" id="7"/>
          <p:cNvSpPr/>
          <p:nvPr/>
        </p:nvSpPr>
        <p:spPr>
          <a:xfrm flipH="false" flipV="false" rot="0">
            <a:off x="8619466" y="9068420"/>
            <a:ext cx="663074" cy="379761"/>
          </a:xfrm>
          <a:custGeom>
            <a:avLst/>
            <a:gdLst/>
            <a:ahLst/>
            <a:cxnLst/>
            <a:rect r="r" b="b" t="t" l="l"/>
            <a:pathLst>
              <a:path h="379761" w="663074">
                <a:moveTo>
                  <a:pt x="0" y="0"/>
                </a:moveTo>
                <a:lnTo>
                  <a:pt x="663075" y="0"/>
                </a:lnTo>
                <a:lnTo>
                  <a:pt x="663075" y="379760"/>
                </a:lnTo>
                <a:lnTo>
                  <a:pt x="0" y="379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45005" y="-817212"/>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295990" y="2499239"/>
            <a:ext cx="12119352" cy="1348756"/>
          </a:xfrm>
          <a:prstGeom prst="rect">
            <a:avLst/>
          </a:prstGeom>
        </p:spPr>
        <p:txBody>
          <a:bodyPr anchor="t" rtlCol="false" tIns="0" lIns="0" bIns="0" rIns="0">
            <a:spAutoFit/>
          </a:bodyPr>
          <a:lstStyle/>
          <a:p>
            <a:pPr algn="ctr">
              <a:lnSpc>
                <a:spcPts val="10289"/>
              </a:lnSpc>
            </a:pPr>
            <a:r>
              <a:rPr lang="en-US" sz="9799">
                <a:solidFill>
                  <a:srgbClr val="1F2374"/>
                </a:solidFill>
                <a:latin typeface="Anton"/>
                <a:ea typeface="Anton"/>
                <a:cs typeface="Anton"/>
                <a:sym typeface="Anton"/>
              </a:rPr>
              <a:t>DAYCARE CENTER SYSTEM</a:t>
            </a:r>
          </a:p>
        </p:txBody>
      </p:sp>
      <p:grpSp>
        <p:nvGrpSpPr>
          <p:cNvPr name="Group 10" id="10"/>
          <p:cNvGrpSpPr/>
          <p:nvPr/>
        </p:nvGrpSpPr>
        <p:grpSpPr>
          <a:xfrm rot="0">
            <a:off x="7540413" y="1240188"/>
            <a:ext cx="3484256" cy="572070"/>
            <a:chOff x="0" y="0"/>
            <a:chExt cx="4645674" cy="762761"/>
          </a:xfrm>
        </p:grpSpPr>
        <p:sp>
          <p:nvSpPr>
            <p:cNvPr name="Freeform 11" id="11"/>
            <p:cNvSpPr/>
            <p:nvPr/>
          </p:nvSpPr>
          <p:spPr>
            <a:xfrm flipH="false" flipV="false" rot="0">
              <a:off x="0" y="0"/>
              <a:ext cx="671229" cy="762761"/>
            </a:xfrm>
            <a:custGeom>
              <a:avLst/>
              <a:gdLst/>
              <a:ahLst/>
              <a:cxnLst/>
              <a:rect r="r" b="b" t="t" l="l"/>
              <a:pathLst>
                <a:path h="762761" w="671229">
                  <a:moveTo>
                    <a:pt x="0" y="0"/>
                  </a:moveTo>
                  <a:lnTo>
                    <a:pt x="671229" y="0"/>
                  </a:lnTo>
                  <a:lnTo>
                    <a:pt x="671229" y="762761"/>
                  </a:lnTo>
                  <a:lnTo>
                    <a:pt x="0" y="7627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949441" y="153204"/>
              <a:ext cx="3696233" cy="48428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AWD -</a:t>
              </a:r>
              <a:r>
                <a:rPr lang="en-US" b="true" sz="2199">
                  <a:solidFill>
                    <a:srgbClr val="000000"/>
                  </a:solidFill>
                  <a:latin typeface="Montserrat Bold"/>
                  <a:ea typeface="Montserrat Bold"/>
                  <a:cs typeface="Montserrat Bold"/>
                  <a:sym typeface="Montserrat Bold"/>
                </a:rPr>
                <a:t> CodeSync</a:t>
              </a:r>
            </a:p>
          </p:txBody>
        </p:sp>
      </p:grpSp>
      <p:sp>
        <p:nvSpPr>
          <p:cNvPr name="Freeform 13" id="13"/>
          <p:cNvSpPr/>
          <p:nvPr/>
        </p:nvSpPr>
        <p:spPr>
          <a:xfrm flipH="true" flipV="false" rot="0">
            <a:off x="16128515" y="6992974"/>
            <a:ext cx="4318969" cy="4114800"/>
          </a:xfrm>
          <a:custGeom>
            <a:avLst/>
            <a:gdLst/>
            <a:ahLst/>
            <a:cxnLst/>
            <a:rect r="r" b="b" t="t" l="l"/>
            <a:pathLst>
              <a:path h="4114800" w="4318969">
                <a:moveTo>
                  <a:pt x="4318970" y="0"/>
                </a:moveTo>
                <a:lnTo>
                  <a:pt x="0" y="0"/>
                </a:lnTo>
                <a:lnTo>
                  <a:pt x="0" y="4114800"/>
                </a:lnTo>
                <a:lnTo>
                  <a:pt x="4318970" y="4114800"/>
                </a:lnTo>
                <a:lnTo>
                  <a:pt x="431897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3">
              <a:alphaModFix amt="46000"/>
            </a:blip>
            <a:stretch>
              <a:fillRect l="0" t="0" r="0" b="0"/>
            </a:stretch>
          </a:blipFill>
        </p:spPr>
      </p:sp>
      <p:sp>
        <p:nvSpPr>
          <p:cNvPr name="TextBox 15" id="15"/>
          <p:cNvSpPr txBox="true"/>
          <p:nvPr/>
        </p:nvSpPr>
        <p:spPr>
          <a:xfrm rot="0">
            <a:off x="2644959" y="4588823"/>
            <a:ext cx="12998083" cy="4375150"/>
          </a:xfrm>
          <a:prstGeom prst="rect">
            <a:avLst/>
          </a:prstGeom>
        </p:spPr>
        <p:txBody>
          <a:bodyPr anchor="t" rtlCol="false" tIns="0" lIns="0" bIns="0" rIns="0">
            <a:spAutoFit/>
          </a:bodyPr>
          <a:lstStyle/>
          <a:p>
            <a:pPr algn="just" marL="539746" indent="-269873" lvl="1">
              <a:lnSpc>
                <a:spcPts val="3499"/>
              </a:lnSpc>
              <a:buFont typeface="Arial"/>
              <a:buChar char="•"/>
            </a:pPr>
            <a:r>
              <a:rPr lang="en-US" b="true" sz="2499">
                <a:solidFill>
                  <a:srgbClr val="000000"/>
                </a:solidFill>
                <a:latin typeface="Raleway Medium"/>
                <a:ea typeface="Raleway Medium"/>
                <a:cs typeface="Raleway Medium"/>
                <a:sym typeface="Raleway Medium"/>
              </a:rPr>
              <a:t>Existing</a:t>
            </a:r>
            <a:r>
              <a:rPr lang="en-US" b="true" sz="2499">
                <a:solidFill>
                  <a:srgbClr val="000000"/>
                </a:solidFill>
                <a:latin typeface="Raleway Medium"/>
                <a:ea typeface="Raleway Medium"/>
                <a:cs typeface="Raleway Medium"/>
                <a:sym typeface="Raleway Medium"/>
              </a:rPr>
              <a:t> systems handle administration but lack child-focused features.</a:t>
            </a:r>
          </a:p>
          <a:p>
            <a:pPr algn="just" marL="539746" indent="-269873" lvl="1">
              <a:lnSpc>
                <a:spcPts val="3499"/>
              </a:lnSpc>
              <a:buFont typeface="Arial"/>
              <a:buChar char="•"/>
            </a:pPr>
            <a:r>
              <a:rPr lang="en-US" b="true" sz="2499">
                <a:solidFill>
                  <a:srgbClr val="000000"/>
                </a:solidFill>
                <a:latin typeface="Raleway Medium"/>
                <a:ea typeface="Raleway Medium"/>
                <a:cs typeface="Raleway Medium"/>
                <a:sym typeface="Raleway Medium"/>
              </a:rPr>
              <a:t>Manual systems are low-cost but prone to errors and delays.</a:t>
            </a:r>
          </a:p>
          <a:p>
            <a:pPr algn="just" marL="539746" indent="-269873" lvl="1">
              <a:lnSpc>
                <a:spcPts val="3499"/>
              </a:lnSpc>
              <a:buFont typeface="Arial"/>
              <a:buChar char="•"/>
            </a:pPr>
            <a:r>
              <a:rPr lang="en-US" b="true" sz="2499">
                <a:solidFill>
                  <a:srgbClr val="000000"/>
                </a:solidFill>
                <a:latin typeface="Raleway Medium"/>
                <a:ea typeface="Raleway Medium"/>
                <a:cs typeface="Raleway Medium"/>
                <a:sym typeface="Raleway Medium"/>
              </a:rPr>
              <a:t>Proposed system integrates both usability and automation:</a:t>
            </a:r>
          </a:p>
          <a:p>
            <a:pPr algn="just" marL="1079492" indent="-359831" lvl="2">
              <a:lnSpc>
                <a:spcPts val="3499"/>
              </a:lnSpc>
              <a:buFont typeface="Arial"/>
              <a:buChar char="⚬"/>
            </a:pPr>
            <a:r>
              <a:rPr lang="en-US" b="true" sz="2499">
                <a:solidFill>
                  <a:srgbClr val="000000"/>
                </a:solidFill>
                <a:latin typeface="Raleway Medium"/>
                <a:ea typeface="Raleway Medium"/>
                <a:cs typeface="Raleway Medium"/>
                <a:sym typeface="Raleway Medium"/>
              </a:rPr>
              <a:t>Registration of students, teachers, and parents.</a:t>
            </a:r>
          </a:p>
          <a:p>
            <a:pPr algn="just" marL="1079492" indent="-359831" lvl="2">
              <a:lnSpc>
                <a:spcPts val="3499"/>
              </a:lnSpc>
              <a:buFont typeface="Arial"/>
              <a:buChar char="⚬"/>
            </a:pPr>
            <a:r>
              <a:rPr lang="en-US" b="true" sz="2499">
                <a:solidFill>
                  <a:srgbClr val="000000"/>
                </a:solidFill>
                <a:latin typeface="Raleway Medium"/>
                <a:ea typeface="Raleway Medium"/>
                <a:cs typeface="Raleway Medium"/>
                <a:sym typeface="Raleway Medium"/>
              </a:rPr>
              <a:t>Attendance tracking with automatic time logging.</a:t>
            </a:r>
          </a:p>
          <a:p>
            <a:pPr algn="just" marL="1079492" indent="-359831" lvl="2">
              <a:lnSpc>
                <a:spcPts val="3499"/>
              </a:lnSpc>
              <a:buFont typeface="Arial"/>
              <a:buChar char="⚬"/>
            </a:pPr>
            <a:r>
              <a:rPr lang="en-US" b="true" sz="2499">
                <a:solidFill>
                  <a:srgbClr val="000000"/>
                </a:solidFill>
                <a:latin typeface="Raleway Medium"/>
                <a:ea typeface="Raleway Medium"/>
                <a:cs typeface="Raleway Medium"/>
                <a:sym typeface="Raleway Medium"/>
              </a:rPr>
              <a:t>Late arrival alerts and video updates for parents.</a:t>
            </a:r>
          </a:p>
          <a:p>
            <a:pPr algn="just" marL="1079492" indent="-359831" lvl="2">
              <a:lnSpc>
                <a:spcPts val="3499"/>
              </a:lnSpc>
              <a:buFont typeface="Arial"/>
              <a:buChar char="⚬"/>
            </a:pPr>
            <a:r>
              <a:rPr lang="en-US" b="true" sz="2499">
                <a:solidFill>
                  <a:srgbClr val="000000"/>
                </a:solidFill>
                <a:latin typeface="Raleway Medium"/>
                <a:ea typeface="Raleway Medium"/>
                <a:cs typeface="Raleway Medium"/>
                <a:sym typeface="Raleway Medium"/>
              </a:rPr>
              <a:t>Payment management, report generation, and internal communication.</a:t>
            </a:r>
          </a:p>
          <a:p>
            <a:pPr algn="just" marL="539746" indent="-269873" lvl="1">
              <a:lnSpc>
                <a:spcPts val="3499"/>
              </a:lnSpc>
              <a:buFont typeface="Arial"/>
              <a:buChar char="•"/>
            </a:pPr>
            <a:r>
              <a:rPr lang="en-US" b="true" sz="2499">
                <a:solidFill>
                  <a:srgbClr val="000000"/>
                </a:solidFill>
                <a:latin typeface="Raleway Medium"/>
                <a:ea typeface="Raleway Medium"/>
                <a:cs typeface="Raleway Medium"/>
                <a:sym typeface="Raleway Medium"/>
              </a:rPr>
              <a:t>Goes beyond standard CRUD by adding intelligent monitoring and reporting tools.</a:t>
            </a:r>
          </a:p>
          <a:p>
            <a:pPr algn="just" marL="539746" indent="-269873" lvl="1">
              <a:lnSpc>
                <a:spcPts val="3499"/>
              </a:lnSpc>
              <a:spcBef>
                <a:spcPct val="0"/>
              </a:spcBef>
              <a:buFont typeface="Arial"/>
              <a:buChar char="•"/>
            </a:pPr>
            <a:r>
              <a:rPr lang="en-US" b="true" sz="2499">
                <a:solidFill>
                  <a:srgbClr val="000000"/>
                </a:solidFill>
                <a:latin typeface="Raleway Medium"/>
                <a:ea typeface="Raleway Medium"/>
                <a:cs typeface="Raleway Medium"/>
                <a:sym typeface="Raleway Medium"/>
              </a:rPr>
              <a:t>Benefits: better communication, fewer errors, faster decisions, and transparency.</a:t>
            </a:r>
          </a:p>
          <a:p>
            <a:pPr algn="just">
              <a:lnSpc>
                <a:spcPts val="3499"/>
              </a:lnSpc>
              <a:spcBef>
                <a:spcPct val="0"/>
              </a:spcBef>
            </a:pPr>
          </a:p>
        </p:txBody>
      </p:sp>
      <p:grpSp>
        <p:nvGrpSpPr>
          <p:cNvPr name="Group 16" id="16"/>
          <p:cNvGrpSpPr/>
          <p:nvPr/>
        </p:nvGrpSpPr>
        <p:grpSpPr>
          <a:xfrm rot="0">
            <a:off x="14415342" y="768009"/>
            <a:ext cx="2843958" cy="2843958"/>
            <a:chOff x="0" y="0"/>
            <a:chExt cx="3791944" cy="3791944"/>
          </a:xfrm>
        </p:grpSpPr>
        <p:grpSp>
          <p:nvGrpSpPr>
            <p:cNvPr name="Group 17" id="17"/>
            <p:cNvGrpSpPr/>
            <p:nvPr/>
          </p:nvGrpSpPr>
          <p:grpSpPr>
            <a:xfrm rot="0">
              <a:off x="0" y="0"/>
              <a:ext cx="3791944" cy="379194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960DC"/>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60"/>
                  </a:lnSpc>
                  <a:spcBef>
                    <a:spcPct val="0"/>
                  </a:spcBef>
                </a:pPr>
              </a:p>
            </p:txBody>
          </p:sp>
        </p:grpSp>
        <p:grpSp>
          <p:nvGrpSpPr>
            <p:cNvPr name="Group 20" id="20"/>
            <p:cNvGrpSpPr/>
            <p:nvPr/>
          </p:nvGrpSpPr>
          <p:grpSpPr>
            <a:xfrm rot="0">
              <a:off x="276018" y="209006"/>
              <a:ext cx="3373933" cy="337393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50000" t="0" r="-50000" b="0"/>
                </a:stretch>
              </a:blipFill>
            </p:spPr>
          </p:sp>
        </p:gr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790978" y="-4114800"/>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3">
              <a:alphaModFix amt="46000"/>
            </a:blip>
            <a:stretch>
              <a:fillRect l="0" t="0" r="0" b="0"/>
            </a:stretch>
          </a:blipFill>
        </p:spPr>
      </p:sp>
      <p:sp>
        <p:nvSpPr>
          <p:cNvPr name="Freeform 4" id="4"/>
          <p:cNvSpPr/>
          <p:nvPr/>
        </p:nvSpPr>
        <p:spPr>
          <a:xfrm flipH="false" flipV="false" rot="0">
            <a:off x="1223617" y="1752264"/>
            <a:ext cx="503422" cy="572070"/>
          </a:xfrm>
          <a:custGeom>
            <a:avLst/>
            <a:gdLst/>
            <a:ahLst/>
            <a:cxnLst/>
            <a:rect r="r" b="b" t="t" l="l"/>
            <a:pathLst>
              <a:path h="572070" w="503422">
                <a:moveTo>
                  <a:pt x="0" y="0"/>
                </a:moveTo>
                <a:lnTo>
                  <a:pt x="503422" y="0"/>
                </a:lnTo>
                <a:lnTo>
                  <a:pt x="503422" y="572071"/>
                </a:lnTo>
                <a:lnTo>
                  <a:pt x="0" y="572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694810" y="9369243"/>
            <a:ext cx="663074" cy="379761"/>
          </a:xfrm>
          <a:custGeom>
            <a:avLst/>
            <a:gdLst/>
            <a:ahLst/>
            <a:cxnLst/>
            <a:rect r="r" b="b" t="t" l="l"/>
            <a:pathLst>
              <a:path h="379761" w="663074">
                <a:moveTo>
                  <a:pt x="0" y="0"/>
                </a:moveTo>
                <a:lnTo>
                  <a:pt x="663074" y="0"/>
                </a:lnTo>
                <a:lnTo>
                  <a:pt x="663074" y="379761"/>
                </a:lnTo>
                <a:lnTo>
                  <a:pt x="0" y="3797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8931513" y="2413045"/>
            <a:ext cx="222827" cy="22282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9" id="9"/>
          <p:cNvGrpSpPr/>
          <p:nvPr/>
        </p:nvGrpSpPr>
        <p:grpSpPr>
          <a:xfrm rot="0">
            <a:off x="8931513" y="4108380"/>
            <a:ext cx="222827" cy="22282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12" id="12"/>
          <p:cNvGrpSpPr/>
          <p:nvPr/>
        </p:nvGrpSpPr>
        <p:grpSpPr>
          <a:xfrm rot="0">
            <a:off x="8931513" y="5815996"/>
            <a:ext cx="222827" cy="22282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sp>
        <p:nvSpPr>
          <p:cNvPr name="Freeform 15" id="15"/>
          <p:cNvSpPr/>
          <p:nvPr/>
        </p:nvSpPr>
        <p:spPr>
          <a:xfrm flipH="false" flipV="false" rot="0">
            <a:off x="2081083" y="4682943"/>
            <a:ext cx="4553602" cy="4114800"/>
          </a:xfrm>
          <a:custGeom>
            <a:avLst/>
            <a:gdLst/>
            <a:ahLst/>
            <a:cxnLst/>
            <a:rect r="r" b="b" t="t" l="l"/>
            <a:pathLst>
              <a:path h="4114800" w="4553602">
                <a:moveTo>
                  <a:pt x="0" y="0"/>
                </a:moveTo>
                <a:lnTo>
                  <a:pt x="4553602" y="0"/>
                </a:lnTo>
                <a:lnTo>
                  <a:pt x="455360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2363346" y="2997903"/>
            <a:ext cx="4800021" cy="1348756"/>
          </a:xfrm>
          <a:prstGeom prst="rect">
            <a:avLst/>
          </a:prstGeom>
        </p:spPr>
        <p:txBody>
          <a:bodyPr anchor="t" rtlCol="false" tIns="0" lIns="0" bIns="0" rIns="0">
            <a:spAutoFit/>
          </a:bodyPr>
          <a:lstStyle/>
          <a:p>
            <a:pPr algn="just">
              <a:lnSpc>
                <a:spcPts val="10289"/>
              </a:lnSpc>
            </a:pPr>
            <a:r>
              <a:rPr lang="en-US" sz="9799">
                <a:solidFill>
                  <a:srgbClr val="1F2374"/>
                </a:solidFill>
                <a:latin typeface="Anton"/>
                <a:ea typeface="Anton"/>
                <a:cs typeface="Anton"/>
                <a:sym typeface="Anton"/>
              </a:rPr>
              <a:t>ACTIONS </a:t>
            </a:r>
          </a:p>
        </p:txBody>
      </p:sp>
      <p:sp>
        <p:nvSpPr>
          <p:cNvPr name="TextBox 17" id="17"/>
          <p:cNvSpPr txBox="true"/>
          <p:nvPr/>
        </p:nvSpPr>
        <p:spPr>
          <a:xfrm rot="0">
            <a:off x="1935698" y="1857642"/>
            <a:ext cx="2772175" cy="372739"/>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AWD -</a:t>
            </a:r>
            <a:r>
              <a:rPr lang="en-US" b="true" sz="2199">
                <a:solidFill>
                  <a:srgbClr val="000000"/>
                </a:solidFill>
                <a:latin typeface="Montserrat Bold"/>
                <a:ea typeface="Montserrat Bold"/>
                <a:cs typeface="Montserrat Bold"/>
                <a:sym typeface="Montserrat Bold"/>
              </a:rPr>
              <a:t> CodeSync</a:t>
            </a:r>
          </a:p>
        </p:txBody>
      </p:sp>
      <p:sp>
        <p:nvSpPr>
          <p:cNvPr name="TextBox 18" id="18"/>
          <p:cNvSpPr txBox="true"/>
          <p:nvPr/>
        </p:nvSpPr>
        <p:spPr>
          <a:xfrm rot="0">
            <a:off x="9718816" y="2889448"/>
            <a:ext cx="6313030" cy="986193"/>
          </a:xfrm>
          <a:prstGeom prst="rect">
            <a:avLst/>
          </a:prstGeom>
        </p:spPr>
        <p:txBody>
          <a:bodyPr anchor="t" rtlCol="false" tIns="0" lIns="0" bIns="0" rIns="0">
            <a:spAutoFit/>
          </a:bodyPr>
          <a:lstStyle/>
          <a:p>
            <a:pPr algn="l">
              <a:lnSpc>
                <a:spcPts val="3919"/>
              </a:lnSpc>
              <a:spcBef>
                <a:spcPct val="0"/>
              </a:spcBef>
            </a:pPr>
            <a:r>
              <a:rPr lang="en-US" b="true" sz="2799">
                <a:solidFill>
                  <a:srgbClr val="000000"/>
                </a:solidFill>
                <a:latin typeface="Raleway Medium"/>
                <a:ea typeface="Raleway Medium"/>
                <a:cs typeface="Raleway Medium"/>
                <a:sym typeface="Raleway Medium"/>
              </a:rPr>
              <a:t>Register new students, teachers, and user accounts.</a:t>
            </a:r>
          </a:p>
        </p:txBody>
      </p:sp>
      <p:sp>
        <p:nvSpPr>
          <p:cNvPr name="TextBox 19" id="19"/>
          <p:cNvSpPr txBox="true"/>
          <p:nvPr/>
        </p:nvSpPr>
        <p:spPr>
          <a:xfrm rot="0">
            <a:off x="9410439" y="2257660"/>
            <a:ext cx="3822796" cy="490874"/>
          </a:xfrm>
          <a:prstGeom prst="rect">
            <a:avLst/>
          </a:prstGeom>
        </p:spPr>
        <p:txBody>
          <a:bodyPr anchor="t" rtlCol="false" tIns="0" lIns="0" bIns="0" rIns="0">
            <a:spAutoFit/>
          </a:bodyPr>
          <a:lstStyle/>
          <a:p>
            <a:pPr algn="l">
              <a:lnSpc>
                <a:spcPts val="3919"/>
              </a:lnSpc>
              <a:spcBef>
                <a:spcPct val="0"/>
              </a:spcBef>
            </a:pPr>
            <a:r>
              <a:rPr lang="en-US" b="true" sz="2799">
                <a:solidFill>
                  <a:srgbClr val="1F2374"/>
                </a:solidFill>
                <a:latin typeface="Raleway Heavy"/>
                <a:ea typeface="Raleway Heavy"/>
                <a:cs typeface="Raleway Heavy"/>
                <a:sym typeface="Raleway Heavy"/>
              </a:rPr>
              <a:t>CREATE</a:t>
            </a:r>
          </a:p>
        </p:txBody>
      </p:sp>
      <p:sp>
        <p:nvSpPr>
          <p:cNvPr name="TextBox 20" id="20"/>
          <p:cNvSpPr txBox="true"/>
          <p:nvPr/>
        </p:nvSpPr>
        <p:spPr>
          <a:xfrm rot="0">
            <a:off x="9718816" y="4584784"/>
            <a:ext cx="6426491" cy="986193"/>
          </a:xfrm>
          <a:prstGeom prst="rect">
            <a:avLst/>
          </a:prstGeom>
        </p:spPr>
        <p:txBody>
          <a:bodyPr anchor="t" rtlCol="false" tIns="0" lIns="0" bIns="0" rIns="0">
            <a:spAutoFit/>
          </a:bodyPr>
          <a:lstStyle/>
          <a:p>
            <a:pPr algn="l">
              <a:lnSpc>
                <a:spcPts val="3919"/>
              </a:lnSpc>
              <a:spcBef>
                <a:spcPct val="0"/>
              </a:spcBef>
            </a:pPr>
            <a:r>
              <a:rPr lang="en-US" b="true" sz="2799">
                <a:solidFill>
                  <a:srgbClr val="000000"/>
                </a:solidFill>
                <a:latin typeface="Raleway Medium"/>
                <a:ea typeface="Raleway Medium"/>
                <a:cs typeface="Raleway Medium"/>
                <a:sym typeface="Raleway Medium"/>
              </a:rPr>
              <a:t>View student records, attendance reports, and activities.</a:t>
            </a:r>
          </a:p>
        </p:txBody>
      </p:sp>
      <p:sp>
        <p:nvSpPr>
          <p:cNvPr name="TextBox 21" id="21"/>
          <p:cNvSpPr txBox="true"/>
          <p:nvPr/>
        </p:nvSpPr>
        <p:spPr>
          <a:xfrm rot="0">
            <a:off x="9410439" y="3952995"/>
            <a:ext cx="5921970" cy="490874"/>
          </a:xfrm>
          <a:prstGeom prst="rect">
            <a:avLst/>
          </a:prstGeom>
        </p:spPr>
        <p:txBody>
          <a:bodyPr anchor="t" rtlCol="false" tIns="0" lIns="0" bIns="0" rIns="0">
            <a:spAutoFit/>
          </a:bodyPr>
          <a:lstStyle/>
          <a:p>
            <a:pPr algn="l">
              <a:lnSpc>
                <a:spcPts val="3919"/>
              </a:lnSpc>
              <a:spcBef>
                <a:spcPct val="0"/>
              </a:spcBef>
            </a:pPr>
            <a:r>
              <a:rPr lang="en-US" b="true" sz="2799">
                <a:solidFill>
                  <a:srgbClr val="1F2374"/>
                </a:solidFill>
                <a:latin typeface="Raleway Heavy"/>
                <a:ea typeface="Raleway Heavy"/>
                <a:cs typeface="Raleway Heavy"/>
                <a:sym typeface="Raleway Heavy"/>
              </a:rPr>
              <a:t>READ</a:t>
            </a:r>
          </a:p>
        </p:txBody>
      </p:sp>
      <p:sp>
        <p:nvSpPr>
          <p:cNvPr name="TextBox 22" id="22"/>
          <p:cNvSpPr txBox="true"/>
          <p:nvPr/>
        </p:nvSpPr>
        <p:spPr>
          <a:xfrm rot="0">
            <a:off x="9718816" y="6276948"/>
            <a:ext cx="6763089" cy="986193"/>
          </a:xfrm>
          <a:prstGeom prst="rect">
            <a:avLst/>
          </a:prstGeom>
        </p:spPr>
        <p:txBody>
          <a:bodyPr anchor="t" rtlCol="false" tIns="0" lIns="0" bIns="0" rIns="0">
            <a:spAutoFit/>
          </a:bodyPr>
          <a:lstStyle/>
          <a:p>
            <a:pPr algn="l">
              <a:lnSpc>
                <a:spcPts val="3919"/>
              </a:lnSpc>
              <a:spcBef>
                <a:spcPct val="0"/>
              </a:spcBef>
            </a:pPr>
            <a:r>
              <a:rPr lang="en-US" b="true" sz="2799">
                <a:solidFill>
                  <a:srgbClr val="000000"/>
                </a:solidFill>
                <a:latin typeface="Raleway Medium"/>
                <a:ea typeface="Raleway Medium"/>
                <a:cs typeface="Raleway Medium"/>
                <a:sym typeface="Raleway Medium"/>
              </a:rPr>
              <a:t>Modify activity schedules, student details, and reports.</a:t>
            </a:r>
          </a:p>
        </p:txBody>
      </p:sp>
      <p:sp>
        <p:nvSpPr>
          <p:cNvPr name="TextBox 23" id="23"/>
          <p:cNvSpPr txBox="true"/>
          <p:nvPr/>
        </p:nvSpPr>
        <p:spPr>
          <a:xfrm rot="0">
            <a:off x="9410439" y="5654685"/>
            <a:ext cx="5921970" cy="490874"/>
          </a:xfrm>
          <a:prstGeom prst="rect">
            <a:avLst/>
          </a:prstGeom>
        </p:spPr>
        <p:txBody>
          <a:bodyPr anchor="t" rtlCol="false" tIns="0" lIns="0" bIns="0" rIns="0">
            <a:spAutoFit/>
          </a:bodyPr>
          <a:lstStyle/>
          <a:p>
            <a:pPr algn="l">
              <a:lnSpc>
                <a:spcPts val="3919"/>
              </a:lnSpc>
              <a:spcBef>
                <a:spcPct val="0"/>
              </a:spcBef>
            </a:pPr>
            <a:r>
              <a:rPr lang="en-US" b="true" sz="2799">
                <a:solidFill>
                  <a:srgbClr val="1F2374"/>
                </a:solidFill>
                <a:latin typeface="Raleway Heavy"/>
                <a:ea typeface="Raleway Heavy"/>
                <a:cs typeface="Raleway Heavy"/>
                <a:sym typeface="Raleway Heavy"/>
              </a:rPr>
              <a:t>UPDATE</a:t>
            </a:r>
          </a:p>
        </p:txBody>
      </p:sp>
      <p:sp>
        <p:nvSpPr>
          <p:cNvPr name="Freeform 24" id="24"/>
          <p:cNvSpPr/>
          <p:nvPr/>
        </p:nvSpPr>
        <p:spPr>
          <a:xfrm flipH="false" flipV="false" rot="0">
            <a:off x="14504450" y="-416385"/>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5" id="25"/>
          <p:cNvGrpSpPr/>
          <p:nvPr/>
        </p:nvGrpSpPr>
        <p:grpSpPr>
          <a:xfrm rot="0">
            <a:off x="8931513" y="7492614"/>
            <a:ext cx="222827" cy="22282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sp>
        <p:nvSpPr>
          <p:cNvPr name="TextBox 28" id="28"/>
          <p:cNvSpPr txBox="true"/>
          <p:nvPr/>
        </p:nvSpPr>
        <p:spPr>
          <a:xfrm rot="0">
            <a:off x="9718816" y="7959587"/>
            <a:ext cx="6510430" cy="1481512"/>
          </a:xfrm>
          <a:prstGeom prst="rect">
            <a:avLst/>
          </a:prstGeom>
        </p:spPr>
        <p:txBody>
          <a:bodyPr anchor="t" rtlCol="false" tIns="0" lIns="0" bIns="0" rIns="0">
            <a:spAutoFit/>
          </a:bodyPr>
          <a:lstStyle/>
          <a:p>
            <a:pPr algn="l">
              <a:lnSpc>
                <a:spcPts val="3919"/>
              </a:lnSpc>
              <a:spcBef>
                <a:spcPct val="0"/>
              </a:spcBef>
            </a:pPr>
            <a:r>
              <a:rPr lang="en-US" b="true" sz="2799">
                <a:solidFill>
                  <a:srgbClr val="000000"/>
                </a:solidFill>
                <a:latin typeface="Raleway Medium"/>
                <a:ea typeface="Raleway Medium"/>
                <a:cs typeface="Raleway Medium"/>
                <a:sym typeface="Raleway Medium"/>
              </a:rPr>
              <a:t> Perform logical deletion of inactive users or students (not physical removal).</a:t>
            </a:r>
          </a:p>
        </p:txBody>
      </p:sp>
      <p:sp>
        <p:nvSpPr>
          <p:cNvPr name="TextBox 29" id="29"/>
          <p:cNvSpPr txBox="true"/>
          <p:nvPr/>
        </p:nvSpPr>
        <p:spPr>
          <a:xfrm rot="0">
            <a:off x="9410439" y="7337324"/>
            <a:ext cx="5921970" cy="490874"/>
          </a:xfrm>
          <a:prstGeom prst="rect">
            <a:avLst/>
          </a:prstGeom>
        </p:spPr>
        <p:txBody>
          <a:bodyPr anchor="t" rtlCol="false" tIns="0" lIns="0" bIns="0" rIns="0">
            <a:spAutoFit/>
          </a:bodyPr>
          <a:lstStyle/>
          <a:p>
            <a:pPr algn="l">
              <a:lnSpc>
                <a:spcPts val="3919"/>
              </a:lnSpc>
              <a:spcBef>
                <a:spcPct val="0"/>
              </a:spcBef>
            </a:pPr>
            <a:r>
              <a:rPr lang="en-US" b="true" sz="2799">
                <a:solidFill>
                  <a:srgbClr val="1F2374"/>
                </a:solidFill>
                <a:latin typeface="Raleway Heavy"/>
                <a:ea typeface="Raleway Heavy"/>
                <a:cs typeface="Raleway Heavy"/>
                <a:sym typeface="Raleway Heavy"/>
              </a:rPr>
              <a:t>DELETE (LOGICAL)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DAG2AGEiVmY</dc:identifier>
  <dcterms:modified xsi:type="dcterms:W3CDTF">2011-08-01T06:04:30Z</dcterms:modified>
  <cp:revision>1</cp:revision>
  <dc:title>Digital evolution</dc:title>
</cp:coreProperties>
</file>